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4" r:id="rId3"/>
  </p:sldMasterIdLst>
  <p:sldIdLst>
    <p:sldId id="256" r:id="rId4"/>
    <p:sldId id="257" r:id="rId5"/>
    <p:sldId id="279" r:id="rId6"/>
    <p:sldId id="277" r:id="rId7"/>
    <p:sldId id="260" r:id="rId8"/>
    <p:sldId id="261" r:id="rId9"/>
    <p:sldId id="278" r:id="rId10"/>
    <p:sldId id="258" r:id="rId11"/>
    <p:sldId id="259" r:id="rId12"/>
    <p:sldId id="262" r:id="rId13"/>
    <p:sldId id="263" r:id="rId14"/>
    <p:sldId id="264" r:id="rId15"/>
    <p:sldId id="265" r:id="rId16"/>
    <p:sldId id="266" r:id="rId17"/>
    <p:sldId id="267" r:id="rId18"/>
    <p:sldId id="268" r:id="rId19"/>
    <p:sldId id="269" r:id="rId20"/>
    <p:sldId id="270" r:id="rId21"/>
    <p:sldId id="272" r:id="rId22"/>
    <p:sldId id="273" r:id="rId23"/>
    <p:sldId id="274" r:id="rId24"/>
    <p:sldId id="275"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7" autoAdjust="0"/>
    <p:restoredTop sz="94660"/>
  </p:normalViewPr>
  <p:slideViewPr>
    <p:cSldViewPr snapToGrid="0">
      <p:cViewPr varScale="1">
        <p:scale>
          <a:sx n="70" d="100"/>
          <a:sy n="70" d="100"/>
        </p:scale>
        <p:origin x="420"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E7DD30-9CB1-4982-BCD4-908A0DCA166C}"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0A881-E266-4A6F-B1FA-76000AC0B7E8}" type="slidenum">
              <a:rPr lang="en-US" smtClean="0"/>
              <a:t>‹#›</a:t>
            </a:fld>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426" t="5223" r="78726"/>
          <a:stretch/>
        </p:blipFill>
        <p:spPr>
          <a:xfrm>
            <a:off x="11089341" y="5996304"/>
            <a:ext cx="829235" cy="725171"/>
          </a:xfrm>
          <a:prstGeom prst="rect">
            <a:avLst/>
          </a:prstGeom>
        </p:spPr>
      </p:pic>
    </p:spTree>
    <p:extLst>
      <p:ext uri="{BB962C8B-B14F-4D97-AF65-F5344CB8AC3E}">
        <p14:creationId xmlns:p14="http://schemas.microsoft.com/office/powerpoint/2010/main" val="3025147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7DD30-9CB1-4982-BCD4-908A0DCA166C}"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0A881-E266-4A6F-B1FA-76000AC0B7E8}" type="slidenum">
              <a:rPr lang="en-US" smtClean="0"/>
              <a:t>‹#›</a:t>
            </a:fld>
            <a:endParaRPr lang="en-US"/>
          </a:p>
        </p:txBody>
      </p:sp>
    </p:spTree>
    <p:extLst>
      <p:ext uri="{BB962C8B-B14F-4D97-AF65-F5344CB8AC3E}">
        <p14:creationId xmlns:p14="http://schemas.microsoft.com/office/powerpoint/2010/main" val="350854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7DD30-9CB1-4982-BCD4-908A0DCA166C}"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0A881-E266-4A6F-B1FA-76000AC0B7E8}" type="slidenum">
              <a:rPr lang="en-US" smtClean="0"/>
              <a:t>‹#›</a:t>
            </a:fld>
            <a:endParaRPr lang="en-US"/>
          </a:p>
        </p:txBody>
      </p:sp>
    </p:spTree>
    <p:extLst>
      <p:ext uri="{BB962C8B-B14F-4D97-AF65-F5344CB8AC3E}">
        <p14:creationId xmlns:p14="http://schemas.microsoft.com/office/powerpoint/2010/main" val="963435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220B9C-662E-4096-B28A-143754FAF91B}" type="datetimeFigureOut">
              <a:rPr lang="en-US" smtClean="0">
                <a:solidFill>
                  <a:prstClr val="black">
                    <a:tint val="75000"/>
                  </a:prstClr>
                </a:solidFill>
              </a:rPr>
              <a:pPr/>
              <a:t>3/16/2015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3130D3D-ADDA-4AD8-B559-774771013B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7721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2779" y="224448"/>
            <a:ext cx="10515600" cy="1325563"/>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220B9C-662E-4096-B28A-143754FAF91B}" type="datetimeFigureOut">
              <a:rPr lang="en-US" smtClean="0">
                <a:solidFill>
                  <a:prstClr val="black">
                    <a:tint val="75000"/>
                  </a:prstClr>
                </a:solidFill>
              </a:rPr>
              <a:pPr/>
              <a:t>3/16/2015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3130D3D-ADDA-4AD8-B559-774771013B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0579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7DD30-9CB1-4982-BCD4-908A0DCA166C}"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0A881-E266-4A6F-B1FA-76000AC0B7E8}" type="slidenum">
              <a:rPr lang="en-US" smtClean="0"/>
              <a:t>‹#›</a:t>
            </a:fld>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426" t="5223" r="78726"/>
          <a:stretch/>
        </p:blipFill>
        <p:spPr>
          <a:xfrm>
            <a:off x="11089341" y="5996304"/>
            <a:ext cx="829235" cy="725171"/>
          </a:xfrm>
          <a:prstGeom prst="rect">
            <a:avLst/>
          </a:prstGeom>
        </p:spPr>
      </p:pic>
    </p:spTree>
    <p:extLst>
      <p:ext uri="{BB962C8B-B14F-4D97-AF65-F5344CB8AC3E}">
        <p14:creationId xmlns:p14="http://schemas.microsoft.com/office/powerpoint/2010/main" val="2188338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E7DD30-9CB1-4982-BCD4-908A0DCA166C}"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0A881-E266-4A6F-B1FA-76000AC0B7E8}" type="slidenum">
              <a:rPr lang="en-US" smtClean="0"/>
              <a:t>‹#›</a:t>
            </a:fld>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426" t="5223" r="78726"/>
          <a:stretch/>
        </p:blipFill>
        <p:spPr>
          <a:xfrm>
            <a:off x="11089341" y="5996304"/>
            <a:ext cx="829235" cy="725171"/>
          </a:xfrm>
          <a:prstGeom prst="rect">
            <a:avLst/>
          </a:prstGeom>
        </p:spPr>
      </p:pic>
    </p:spTree>
    <p:extLst>
      <p:ext uri="{BB962C8B-B14F-4D97-AF65-F5344CB8AC3E}">
        <p14:creationId xmlns:p14="http://schemas.microsoft.com/office/powerpoint/2010/main" val="3279386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E7DD30-9CB1-4982-BCD4-908A0DCA166C}"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A0A881-E266-4A6F-B1FA-76000AC0B7E8}" type="slidenum">
              <a:rPr lang="en-US" smtClean="0"/>
              <a:t>‹#›</a:t>
            </a:fld>
            <a:endParaRPr lang="en-US"/>
          </a:p>
        </p:txBody>
      </p:sp>
    </p:spTree>
    <p:extLst>
      <p:ext uri="{BB962C8B-B14F-4D97-AF65-F5344CB8AC3E}">
        <p14:creationId xmlns:p14="http://schemas.microsoft.com/office/powerpoint/2010/main" val="2153216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E7DD30-9CB1-4982-BCD4-908A0DCA166C}" type="datetimeFigureOut">
              <a:rPr lang="en-US" smtClean="0"/>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A0A881-E266-4A6F-B1FA-76000AC0B7E8}" type="slidenum">
              <a:rPr lang="en-US" smtClean="0"/>
              <a:t>‹#›</a:t>
            </a:fld>
            <a:endParaRPr lang="en-US"/>
          </a:p>
        </p:txBody>
      </p:sp>
    </p:spTree>
    <p:extLst>
      <p:ext uri="{BB962C8B-B14F-4D97-AF65-F5344CB8AC3E}">
        <p14:creationId xmlns:p14="http://schemas.microsoft.com/office/powerpoint/2010/main" val="312940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E7DD30-9CB1-4982-BCD4-908A0DCA166C}" type="datetimeFigureOut">
              <a:rPr lang="en-US" smtClean="0"/>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A0A881-E266-4A6F-B1FA-76000AC0B7E8}" type="slidenum">
              <a:rPr lang="en-US" smtClean="0"/>
              <a:t>‹#›</a:t>
            </a:fld>
            <a:endParaRPr lang="en-US"/>
          </a:p>
        </p:txBody>
      </p:sp>
    </p:spTree>
    <p:extLst>
      <p:ext uri="{BB962C8B-B14F-4D97-AF65-F5344CB8AC3E}">
        <p14:creationId xmlns:p14="http://schemas.microsoft.com/office/powerpoint/2010/main" val="781975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DD30-9CB1-4982-BCD4-908A0DCA166C}" type="datetimeFigureOut">
              <a:rPr lang="en-US" smtClean="0"/>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A0A881-E266-4A6F-B1FA-76000AC0B7E8}" type="slidenum">
              <a:rPr lang="en-US" smtClean="0"/>
              <a:t>‹#›</a:t>
            </a:fld>
            <a:endParaRPr lang="en-US"/>
          </a:p>
        </p:txBody>
      </p: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1426" t="5223" r="78726"/>
          <a:stretch/>
        </p:blipFill>
        <p:spPr>
          <a:xfrm>
            <a:off x="11089341" y="5996304"/>
            <a:ext cx="829235" cy="725171"/>
          </a:xfrm>
          <a:prstGeom prst="rect">
            <a:avLst/>
          </a:prstGeom>
        </p:spPr>
      </p:pic>
    </p:spTree>
    <p:extLst>
      <p:ext uri="{BB962C8B-B14F-4D97-AF65-F5344CB8AC3E}">
        <p14:creationId xmlns:p14="http://schemas.microsoft.com/office/powerpoint/2010/main" val="3143775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7DD30-9CB1-4982-BCD4-908A0DCA166C}"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A0A881-E266-4A6F-B1FA-76000AC0B7E8}" type="slidenum">
              <a:rPr lang="en-US" smtClean="0"/>
              <a:t>‹#›</a:t>
            </a:fld>
            <a:endParaRPr lang="en-US"/>
          </a:p>
        </p:txBody>
      </p:sp>
    </p:spTree>
    <p:extLst>
      <p:ext uri="{BB962C8B-B14F-4D97-AF65-F5344CB8AC3E}">
        <p14:creationId xmlns:p14="http://schemas.microsoft.com/office/powerpoint/2010/main" val="1064776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7DD30-9CB1-4982-BCD4-908A0DCA166C}"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A0A881-E266-4A6F-B1FA-76000AC0B7E8}" type="slidenum">
              <a:rPr lang="en-US" smtClean="0"/>
              <a:t>‹#›</a:t>
            </a:fld>
            <a:endParaRPr lang="en-US"/>
          </a:p>
        </p:txBody>
      </p:sp>
    </p:spTree>
    <p:extLst>
      <p:ext uri="{BB962C8B-B14F-4D97-AF65-F5344CB8AC3E}">
        <p14:creationId xmlns:p14="http://schemas.microsoft.com/office/powerpoint/2010/main" val="637956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3.xml"/><Relationship Id="rId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tint val="93000"/>
                <a:satMod val="150000"/>
                <a:shade val="98000"/>
                <a:lumMod val="102000"/>
              </a:schemeClr>
            </a:gs>
            <a:gs pos="50000">
              <a:schemeClr val="bg2">
                <a:tint val="98000"/>
                <a:satMod val="130000"/>
                <a:shade val="90000"/>
                <a:lumMod val="103000"/>
              </a:schemeClr>
            </a:gs>
            <a:gs pos="100000">
              <a:schemeClr val="bg2">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DD30-9CB1-4982-BCD4-908A0DCA166C}" type="datetimeFigureOut">
              <a:rPr lang="en-US" smtClean="0"/>
              <a:t>3/16/2015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A0A881-E266-4A6F-B1FA-76000AC0B7E8}" type="slidenum">
              <a:rPr lang="en-US" smtClean="0"/>
              <a:t>‹#›</a:t>
            </a:fld>
            <a:endParaRPr lang="en-US"/>
          </a:p>
        </p:txBody>
      </p:sp>
      <p:pic>
        <p:nvPicPr>
          <p:cNvPr id="7" name="Picture 2" descr="University of Michigan Health System"/>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4367" y="5826602"/>
            <a:ext cx="1153929" cy="970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707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tint val="93000"/>
                <a:satMod val="150000"/>
                <a:shade val="98000"/>
                <a:lumMod val="102000"/>
              </a:schemeClr>
            </a:gs>
            <a:gs pos="50000">
              <a:schemeClr val="bg2">
                <a:tint val="98000"/>
                <a:satMod val="130000"/>
                <a:shade val="90000"/>
                <a:lumMod val="103000"/>
              </a:schemeClr>
            </a:gs>
            <a:gs pos="100000">
              <a:schemeClr val="bg2">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20B9C-662E-4096-B28A-143754FAF91B}" type="datetimeFigureOut">
              <a:rPr lang="en-US" smtClean="0">
                <a:solidFill>
                  <a:prstClr val="black">
                    <a:tint val="75000"/>
                  </a:prstClr>
                </a:solidFill>
              </a:rPr>
              <a:pPr/>
              <a:t>3/16/2015</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30D3D-ADDA-4AD8-B559-774771013BCC}" type="slidenum">
              <a:rPr lang="en-US" smtClean="0">
                <a:solidFill>
                  <a:prstClr val="black">
                    <a:tint val="75000"/>
                  </a:prstClr>
                </a:solidFill>
              </a:rPr>
              <a:pPr/>
              <a:t>‹#›</a:t>
            </a:fld>
            <a:endParaRPr lang="en-US">
              <a:solidFill>
                <a:prstClr val="black">
                  <a:tint val="75000"/>
                </a:prstClr>
              </a:solidFill>
            </a:endParaRPr>
          </a:p>
        </p:txBody>
      </p:sp>
      <p:pic>
        <p:nvPicPr>
          <p:cNvPr id="8" name="Picture 2" descr="University of Michigan Health Syst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367" y="5826602"/>
            <a:ext cx="1153929" cy="970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7162440"/>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20B9C-662E-4096-B28A-143754FAF91B}" type="datetimeFigureOut">
              <a:rPr lang="en-US" smtClean="0">
                <a:solidFill>
                  <a:prstClr val="black">
                    <a:tint val="75000"/>
                  </a:prstClr>
                </a:solidFill>
              </a:rPr>
              <a:pPr/>
              <a:t>3/16/2015</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30D3D-ADDA-4AD8-B559-774771013BCC}" type="slidenum">
              <a:rPr lang="en-US" smtClean="0">
                <a:solidFill>
                  <a:prstClr val="black">
                    <a:tint val="75000"/>
                  </a:prstClr>
                </a:solidFill>
              </a:rPr>
              <a:pPr/>
              <a:t>‹#›</a:t>
            </a:fld>
            <a:endParaRPr lang="en-US">
              <a:solidFill>
                <a:prstClr val="black">
                  <a:tint val="75000"/>
                </a:prstClr>
              </a:solidFill>
            </a:endParaRPr>
          </a:p>
        </p:txBody>
      </p:sp>
      <p:pic>
        <p:nvPicPr>
          <p:cNvPr id="3074" name="Picture 2" descr="MSQ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53245" y="6045902"/>
            <a:ext cx="1484388" cy="70845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University of Michigan Health Sys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367" y="5826602"/>
            <a:ext cx="1153929" cy="970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3303707"/>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07208"/>
            <a:ext cx="9144000" cy="1641808"/>
          </a:xfrm>
        </p:spPr>
        <p:txBody>
          <a:bodyPr/>
          <a:lstStyle/>
          <a:p>
            <a:r>
              <a:rPr lang="en-US" dirty="0" smtClean="0"/>
              <a:t>Quality Committee Meeting</a:t>
            </a:r>
            <a:endParaRPr lang="en-US" dirty="0"/>
          </a:p>
        </p:txBody>
      </p:sp>
      <p:sp>
        <p:nvSpPr>
          <p:cNvPr id="3" name="Subtitle 2"/>
          <p:cNvSpPr>
            <a:spLocks noGrp="1"/>
          </p:cNvSpPr>
          <p:nvPr>
            <p:ph type="subTitle" idx="1"/>
          </p:nvPr>
        </p:nvSpPr>
        <p:spPr>
          <a:xfrm>
            <a:off x="1524000" y="5065078"/>
            <a:ext cx="9144000" cy="713930"/>
          </a:xfrm>
        </p:spPr>
        <p:txBody>
          <a:bodyPr/>
          <a:lstStyle/>
          <a:p>
            <a:r>
              <a:rPr lang="en-US" dirty="0" smtClean="0"/>
              <a:t>March 16</a:t>
            </a:r>
            <a:r>
              <a:rPr lang="en-US" baseline="30000" dirty="0" smtClean="0"/>
              <a:t>th</a:t>
            </a:r>
            <a:r>
              <a:rPr lang="en-US" dirty="0" smtClean="0"/>
              <a:t>, 2015</a:t>
            </a:r>
            <a:endParaRPr lang="en-US" dirty="0"/>
          </a:p>
        </p:txBody>
      </p:sp>
      <p:pic>
        <p:nvPicPr>
          <p:cNvPr id="4" name="Picture 3" descr="WebLogoRevised11-3-14.fw__0.png (1140×240) - Google Chrome"/>
          <p:cNvPicPr>
            <a:picLocks noChangeAspect="1"/>
          </p:cNvPicPr>
          <p:nvPr/>
        </p:nvPicPr>
        <p:blipFill rotWithShape="1">
          <a:blip r:embed="rId2">
            <a:extLst>
              <a:ext uri="{28A0092B-C50C-407E-A947-70E740481C1C}">
                <a14:useLocalDpi xmlns:a14="http://schemas.microsoft.com/office/drawing/2010/main" val="0"/>
              </a:ext>
            </a:extLst>
          </a:blip>
          <a:srcRect l="706" t="9189" r="40708" b="68479"/>
          <a:stretch/>
        </p:blipFill>
        <p:spPr>
          <a:xfrm>
            <a:off x="0" y="18294"/>
            <a:ext cx="12192000" cy="2542643"/>
          </a:xfrm>
          <a:prstGeom prst="rect">
            <a:avLst/>
          </a:prstGeom>
        </p:spPr>
      </p:pic>
    </p:spTree>
    <p:extLst>
      <p:ext uri="{BB962C8B-B14F-4D97-AF65-F5344CB8AC3E}">
        <p14:creationId xmlns:p14="http://schemas.microsoft.com/office/powerpoint/2010/main" val="23330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03915185"/>
              </p:ext>
            </p:extLst>
          </p:nvPr>
        </p:nvGraphicFramePr>
        <p:xfrm>
          <a:off x="192024" y="138557"/>
          <a:ext cx="11649456" cy="5984875"/>
        </p:xfrm>
        <a:graphic>
          <a:graphicData uri="http://schemas.openxmlformats.org/drawingml/2006/table">
            <a:tbl>
              <a:tblPr>
                <a:tableStyleId>{5C22544A-7EE6-4342-B048-85BDC9FD1C3A}</a:tableStyleId>
              </a:tblPr>
              <a:tblGrid>
                <a:gridCol w="3236976"/>
                <a:gridCol w="8412480"/>
              </a:tblGrid>
              <a:tr h="362602">
                <a:tc>
                  <a:txBody>
                    <a:bodyPr/>
                    <a:lstStyle/>
                    <a:p>
                      <a:pPr algn="l" fontAlgn="ctr"/>
                      <a:r>
                        <a:rPr lang="en-US" sz="2000" b="0" i="0" u="none" strike="noStrike" dirty="0" smtClean="0">
                          <a:solidFill>
                            <a:srgbClr val="000000"/>
                          </a:solidFill>
                          <a:effectLst/>
                          <a:latin typeface="Calibri" panose="020F0502020204030204" pitchFamily="34" charset="0"/>
                        </a:rPr>
                        <a:t>Measure</a:t>
                      </a:r>
                      <a:endParaRPr lang="en-US" sz="20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2000" b="0" i="0" u="none" strike="noStrike" dirty="0">
                          <a:solidFill>
                            <a:srgbClr val="000000"/>
                          </a:solidFill>
                          <a:effectLst/>
                          <a:latin typeface="Calibri" panose="020F0502020204030204" pitchFamily="34" charset="0"/>
                        </a:rPr>
                        <a:t>PONV (adult)</a:t>
                      </a:r>
                      <a:r>
                        <a:rPr lang="en-US" sz="2000" b="1" i="0" u="none" strike="noStrike" dirty="0">
                          <a:solidFill>
                            <a:srgbClr val="000000"/>
                          </a:solidFill>
                          <a:effectLst/>
                          <a:latin typeface="Calibri" panose="020F0502020204030204" pitchFamily="34" charset="0"/>
                        </a:rPr>
                        <a:t> </a:t>
                      </a:r>
                      <a:endParaRPr lang="en-US" sz="2000" b="0" i="0" u="none" strike="noStrike" dirty="0">
                        <a:solidFill>
                          <a:srgbClr val="000000"/>
                        </a:solidFill>
                        <a:effectLst/>
                        <a:latin typeface="Calibri" panose="020F0502020204030204" pitchFamily="34" charset="0"/>
                      </a:endParaRPr>
                    </a:p>
                  </a:txBody>
                  <a:tcPr marL="0" marR="0" marT="0" marB="0" anchor="ctr"/>
                </a:tc>
              </a:tr>
              <a:tr h="77900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Description</a:t>
                      </a:r>
                    </a:p>
                  </a:txBody>
                  <a:tcPr marL="0" marR="0" marT="0" marB="0" anchor="b"/>
                </a:tc>
                <a:tc>
                  <a:txBody>
                    <a:bodyPr/>
                    <a:lstStyle/>
                    <a:p>
                      <a:pPr lvl="0"/>
                      <a:r>
                        <a:rPr lang="en-US" sz="2000" kern="1200" dirty="0" smtClean="0">
                          <a:solidFill>
                            <a:schemeClr val="dk1"/>
                          </a:solidFill>
                          <a:effectLst/>
                          <a:latin typeface="+mn-lt"/>
                          <a:ea typeface="+mn-ea"/>
                          <a:cs typeface="+mn-cs"/>
                        </a:rPr>
                        <a:t>At-risk adults undergoing general anesthesia given 2 or more classes of anti-emetics</a:t>
                      </a:r>
                      <a:endParaRPr lang="en-US" sz="2000" kern="1200" dirty="0">
                        <a:solidFill>
                          <a:schemeClr val="dk1"/>
                        </a:solidFill>
                        <a:effectLst/>
                        <a:latin typeface="+mn-lt"/>
                        <a:ea typeface="+mn-ea"/>
                        <a:cs typeface="+mn-cs"/>
                      </a:endParaRPr>
                    </a:p>
                  </a:txBody>
                  <a:tcPr marL="0" marR="0" marT="0" marB="0" anchor="b"/>
                </a:tc>
              </a:tr>
              <a:tr h="626601">
                <a:tc>
                  <a:txBody>
                    <a:bodyPr/>
                    <a:lstStyle/>
                    <a:p>
                      <a:pPr algn="l" fontAlgn="b"/>
                      <a:r>
                        <a:rPr lang="en-US" sz="2000" b="0" i="0" u="none" strike="noStrike" dirty="0" smtClean="0">
                          <a:solidFill>
                            <a:srgbClr val="000000"/>
                          </a:solidFill>
                          <a:effectLst/>
                          <a:latin typeface="Calibri" panose="020F0502020204030204" pitchFamily="34" charset="0"/>
                        </a:rPr>
                        <a:t>Inclusion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Patients undergoing general anesthetics</a:t>
                      </a:r>
                    </a:p>
                  </a:txBody>
                  <a:tcPr marL="0" marR="0" marT="0" marB="0" anchor="b"/>
                </a:tc>
              </a:tr>
              <a:tr h="1348503">
                <a:tc>
                  <a:txBody>
                    <a:bodyPr/>
                    <a:lstStyle/>
                    <a:p>
                      <a:pPr algn="l" fontAlgn="b"/>
                      <a:r>
                        <a:rPr lang="en-US" sz="2000" b="0" i="0" u="none" strike="noStrike" dirty="0" smtClean="0">
                          <a:solidFill>
                            <a:srgbClr val="000000"/>
                          </a:solidFill>
                          <a:effectLst/>
                          <a:latin typeface="Calibri" panose="020F0502020204030204" pitchFamily="34" charset="0"/>
                        </a:rPr>
                        <a:t>Exclusion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Non-general anesthetics</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General anesthetic without use of inhalational anesthetic</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Fewer than 3 risk factors for PONV (female gender, non smoker, PONV/motion sickness history, opiate administration</a:t>
                      </a:r>
                      <a:r>
                        <a:rPr lang="en-US" sz="2000" b="0" i="0" u="none" strike="noStrike" dirty="0" smtClean="0">
                          <a:solidFill>
                            <a:srgbClr val="000000"/>
                          </a:solidFill>
                          <a:effectLst/>
                          <a:latin typeface="Calibri" panose="020F0502020204030204" pitchFamily="34" charset="0"/>
                        </a:rPr>
                        <a:t>)</a:t>
                      </a:r>
                      <a:endParaRPr lang="en-US" sz="2000" b="0" i="0" u="none" strike="noStrike" dirty="0">
                        <a:solidFill>
                          <a:srgbClr val="000000"/>
                        </a:solidFill>
                        <a:effectLst/>
                        <a:latin typeface="Calibri" panose="020F0502020204030204" pitchFamily="34" charset="0"/>
                      </a:endParaRPr>
                    </a:p>
                  </a:txBody>
                  <a:tcPr marL="0" marR="0" marT="0" marB="0" anchor="b"/>
                </a:tc>
              </a:tr>
              <a:tr h="588677">
                <a:tc>
                  <a:txBody>
                    <a:bodyPr/>
                    <a:lstStyle/>
                    <a:p>
                      <a:pPr algn="l" fontAlgn="b"/>
                      <a:r>
                        <a:rPr lang="en-US" sz="2000" b="0" i="0" u="none" strike="noStrike" dirty="0" smtClean="0">
                          <a:solidFill>
                            <a:srgbClr val="000000"/>
                          </a:solidFill>
                          <a:effectLst/>
                          <a:latin typeface="Calibri" panose="020F0502020204030204" pitchFamily="34" charset="0"/>
                        </a:rPr>
                        <a:t>Success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 </a:t>
                      </a:r>
                      <a:r>
                        <a:rPr lang="en-US" sz="2000" b="0" i="0" u="none" strike="noStrike" dirty="0" smtClean="0">
                          <a:solidFill>
                            <a:srgbClr val="000000"/>
                          </a:solidFill>
                          <a:effectLst/>
                          <a:latin typeface="Calibri" panose="020F0502020204030204" pitchFamily="34" charset="0"/>
                        </a:rPr>
                        <a:t>Documentation of 2 or more classes</a:t>
                      </a:r>
                      <a:r>
                        <a:rPr lang="en-US" sz="2000" b="0" i="0" u="none" strike="noStrike" baseline="0" dirty="0" smtClean="0">
                          <a:solidFill>
                            <a:srgbClr val="000000"/>
                          </a:solidFill>
                          <a:effectLst/>
                          <a:latin typeface="Calibri" panose="020F0502020204030204" pitchFamily="34" charset="0"/>
                        </a:rPr>
                        <a:t> of </a:t>
                      </a:r>
                      <a:r>
                        <a:rPr lang="en-US" sz="2000" b="0" i="0" u="none" strike="noStrike" baseline="0" dirty="0" err="1" smtClean="0">
                          <a:solidFill>
                            <a:srgbClr val="000000"/>
                          </a:solidFill>
                          <a:effectLst/>
                          <a:latin typeface="Calibri" panose="020F0502020204030204" pitchFamily="34" charset="0"/>
                        </a:rPr>
                        <a:t>antiemetics</a:t>
                      </a:r>
                      <a:r>
                        <a:rPr lang="en-US" sz="2000" b="0" i="0" u="none" strike="noStrike" baseline="0" dirty="0" smtClean="0">
                          <a:solidFill>
                            <a:srgbClr val="000000"/>
                          </a:solidFill>
                          <a:effectLst/>
                          <a:latin typeface="Calibri" panose="020F0502020204030204" pitchFamily="34" charset="0"/>
                        </a:rPr>
                        <a:t> in the intraoperative record</a:t>
                      </a:r>
                      <a:endParaRPr lang="en-US" sz="2000" b="0" i="0" u="none" strike="noStrike" dirty="0">
                        <a:solidFill>
                          <a:srgbClr val="000000"/>
                        </a:solidFill>
                        <a:effectLst/>
                        <a:latin typeface="Calibri" panose="020F0502020204030204" pitchFamily="34" charset="0"/>
                      </a:endParaRPr>
                    </a:p>
                  </a:txBody>
                  <a:tcPr marL="0" marR="0" marT="0" marB="0" anchor="b"/>
                </a:tc>
              </a:tr>
              <a:tr h="2279491">
                <a:tc>
                  <a:txBody>
                    <a:bodyPr/>
                    <a:lstStyle/>
                    <a:p>
                      <a:pPr algn="l" fontAlgn="b"/>
                      <a:r>
                        <a:rPr lang="en-US" sz="2000" b="0" i="0" u="none" strike="noStrike" dirty="0" smtClean="0">
                          <a:solidFill>
                            <a:srgbClr val="000000"/>
                          </a:solidFill>
                          <a:effectLst/>
                          <a:latin typeface="Calibri" panose="020F0502020204030204" pitchFamily="34" charset="0"/>
                        </a:rPr>
                        <a:t>Rational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Postoperative nausea and vomiting (PONV) is an important patient-centered outcome of anesthesia care.  PONV is highly dis-satisfying to patients, although rarely life-threatening. A large body of scientific literature has defined risk factors for PONV, demonstrated effective prophylactic regimes based on these risk factors, and demonstrated high variability in this outcome across individual centers and providers.</a:t>
                      </a:r>
                    </a:p>
                  </a:txBody>
                  <a:tcPr marL="0" marR="0" marT="0" marB="0" anchor="b"/>
                </a:tc>
              </a:tr>
            </a:tbl>
          </a:graphicData>
        </a:graphic>
      </p:graphicFrame>
    </p:spTree>
    <p:extLst>
      <p:ext uri="{BB962C8B-B14F-4D97-AF65-F5344CB8AC3E}">
        <p14:creationId xmlns:p14="http://schemas.microsoft.com/office/powerpoint/2010/main" val="2942979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08444931"/>
              </p:ext>
            </p:extLst>
          </p:nvPr>
        </p:nvGraphicFramePr>
        <p:xfrm>
          <a:off x="192024" y="147701"/>
          <a:ext cx="11649456" cy="6547468"/>
        </p:xfrm>
        <a:graphic>
          <a:graphicData uri="http://schemas.openxmlformats.org/drawingml/2006/table">
            <a:tbl>
              <a:tblPr>
                <a:tableStyleId>{5C22544A-7EE6-4342-B048-85BDC9FD1C3A}</a:tableStyleId>
              </a:tblPr>
              <a:tblGrid>
                <a:gridCol w="3236976"/>
                <a:gridCol w="8412480"/>
              </a:tblGrid>
              <a:tr h="362602">
                <a:tc>
                  <a:txBody>
                    <a:bodyPr/>
                    <a:lstStyle/>
                    <a:p>
                      <a:pPr algn="l" fontAlgn="ctr"/>
                      <a:r>
                        <a:rPr lang="en-US" sz="2000" b="0" i="0" u="none" strike="noStrike" dirty="0" smtClean="0">
                          <a:solidFill>
                            <a:srgbClr val="000000"/>
                          </a:solidFill>
                          <a:effectLst/>
                          <a:latin typeface="Calibri" panose="020F0502020204030204" pitchFamily="34" charset="0"/>
                        </a:rPr>
                        <a:t>Measure</a:t>
                      </a:r>
                      <a:endParaRPr lang="en-US" sz="20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2000" b="0" i="0" u="none" strike="noStrike">
                          <a:solidFill>
                            <a:srgbClr val="000000"/>
                          </a:solidFill>
                          <a:effectLst/>
                          <a:latin typeface="Calibri" panose="020F0502020204030204" pitchFamily="34" charset="0"/>
                        </a:rPr>
                        <a:t>PONV (peds)</a:t>
                      </a:r>
                    </a:p>
                  </a:txBody>
                  <a:tcPr marL="0" marR="0" marT="0" marB="0" anchor="ctr"/>
                </a:tc>
              </a:tr>
              <a:tr h="56868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Description</a:t>
                      </a:r>
                    </a:p>
                  </a:txBody>
                  <a:tcPr marL="0" marR="0" marT="0" marB="0" anchor="b"/>
                </a:tc>
                <a:tc>
                  <a:txBody>
                    <a:bodyPr/>
                    <a:lstStyle/>
                    <a:p>
                      <a:pPr algn="l" fontAlgn="b"/>
                      <a:r>
                        <a:rPr lang="en-US" sz="2000" b="0" i="0" u="none" strike="noStrike">
                          <a:solidFill>
                            <a:srgbClr val="000000"/>
                          </a:solidFill>
                          <a:effectLst/>
                          <a:latin typeface="Calibri" panose="020F0502020204030204" pitchFamily="34" charset="0"/>
                        </a:rPr>
                        <a:t>Patients administered 2 or more classes antiemetics</a:t>
                      </a:r>
                    </a:p>
                  </a:txBody>
                  <a:tcPr marL="0" marR="0" marT="0" marB="0" anchor="b"/>
                </a:tc>
              </a:tr>
              <a:tr h="699753">
                <a:tc>
                  <a:txBody>
                    <a:bodyPr/>
                    <a:lstStyle/>
                    <a:p>
                      <a:pPr algn="l" fontAlgn="b"/>
                      <a:r>
                        <a:rPr lang="en-US" sz="2000" b="0" i="0" u="none" strike="noStrike" dirty="0" smtClean="0">
                          <a:solidFill>
                            <a:srgbClr val="000000"/>
                          </a:solidFill>
                          <a:effectLst/>
                          <a:latin typeface="Calibri" panose="020F0502020204030204" pitchFamily="34" charset="0"/>
                        </a:rPr>
                        <a:t>Inclusion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a:solidFill>
                            <a:srgbClr val="000000"/>
                          </a:solidFill>
                          <a:effectLst/>
                          <a:latin typeface="Calibri" panose="020F0502020204030204" pitchFamily="34" charset="0"/>
                        </a:rPr>
                        <a:t>Patients undergoing general anesthetics</a:t>
                      </a:r>
                    </a:p>
                  </a:txBody>
                  <a:tcPr marL="0" marR="0" marT="0" marB="0" anchor="b"/>
                </a:tc>
              </a:tr>
              <a:tr h="2267712">
                <a:tc>
                  <a:txBody>
                    <a:bodyPr/>
                    <a:lstStyle/>
                    <a:p>
                      <a:pPr algn="l" fontAlgn="b"/>
                      <a:r>
                        <a:rPr lang="en-US" sz="2000" b="0" i="0" u="none" strike="noStrike" dirty="0" smtClean="0">
                          <a:solidFill>
                            <a:srgbClr val="000000"/>
                          </a:solidFill>
                          <a:effectLst/>
                          <a:latin typeface="Calibri" panose="020F0502020204030204" pitchFamily="34" charset="0"/>
                        </a:rPr>
                        <a:t>Exclusion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Non-general anesthetics</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General anesthetic without use of inhalational anesthetic</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Fewer than 2 risk factors for PONV</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 • Surgery ≥ 30 minutes</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 Age ≥ 3 years</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 Strabismus surgery</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 History of POV or PONV in parent or </a:t>
                      </a:r>
                      <a:r>
                        <a:rPr lang="en-US" sz="2000" b="0" i="0" u="none" strike="noStrike" dirty="0" smtClean="0">
                          <a:solidFill>
                            <a:srgbClr val="000000"/>
                          </a:solidFill>
                          <a:effectLst/>
                          <a:latin typeface="Calibri" panose="020F0502020204030204" pitchFamily="34" charset="0"/>
                        </a:rPr>
                        <a:t>sibling</a:t>
                      </a:r>
                      <a:endParaRPr lang="en-US" sz="2000" b="0" i="0" u="none" strike="noStrike" dirty="0">
                        <a:solidFill>
                          <a:srgbClr val="000000"/>
                        </a:solidFill>
                        <a:effectLst/>
                        <a:latin typeface="Calibri" panose="020F0502020204030204" pitchFamily="34" charset="0"/>
                      </a:endParaRPr>
                    </a:p>
                  </a:txBody>
                  <a:tcPr marL="0" marR="0" marT="0" marB="0" anchor="b"/>
                </a:tc>
              </a:tr>
              <a:tr h="588677">
                <a:tc>
                  <a:txBody>
                    <a:bodyPr/>
                    <a:lstStyle/>
                    <a:p>
                      <a:pPr algn="l" fontAlgn="b"/>
                      <a:r>
                        <a:rPr lang="en-US" sz="2000" b="0" i="0" u="none" strike="noStrike" dirty="0" smtClean="0">
                          <a:solidFill>
                            <a:srgbClr val="000000"/>
                          </a:solidFill>
                          <a:effectLst/>
                          <a:latin typeface="Calibri" panose="020F0502020204030204" pitchFamily="34" charset="0"/>
                        </a:rPr>
                        <a:t>Success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 </a:t>
                      </a:r>
                      <a:r>
                        <a:rPr lang="en-US" sz="2000" b="0" i="0" u="none" strike="noStrike" dirty="0" smtClean="0">
                          <a:solidFill>
                            <a:srgbClr val="000000"/>
                          </a:solidFill>
                          <a:effectLst/>
                          <a:latin typeface="Calibri" panose="020F0502020204030204" pitchFamily="34" charset="0"/>
                        </a:rPr>
                        <a:t>Documentation of 2 or more classes</a:t>
                      </a:r>
                      <a:r>
                        <a:rPr lang="en-US" sz="2000" b="0" i="0" u="none" strike="noStrike" baseline="0" dirty="0" smtClean="0">
                          <a:solidFill>
                            <a:srgbClr val="000000"/>
                          </a:solidFill>
                          <a:effectLst/>
                          <a:latin typeface="Calibri" panose="020F0502020204030204" pitchFamily="34" charset="0"/>
                        </a:rPr>
                        <a:t> of </a:t>
                      </a:r>
                      <a:r>
                        <a:rPr lang="en-US" sz="2000" b="0" i="0" u="none" strike="noStrike" baseline="0" dirty="0" err="1" smtClean="0">
                          <a:solidFill>
                            <a:srgbClr val="000000"/>
                          </a:solidFill>
                          <a:effectLst/>
                          <a:latin typeface="Calibri" panose="020F0502020204030204" pitchFamily="34" charset="0"/>
                        </a:rPr>
                        <a:t>antiemetics</a:t>
                      </a:r>
                      <a:r>
                        <a:rPr lang="en-US" sz="2000" b="0" i="0" u="none" strike="noStrike" baseline="0" dirty="0" smtClean="0">
                          <a:solidFill>
                            <a:srgbClr val="000000"/>
                          </a:solidFill>
                          <a:effectLst/>
                          <a:latin typeface="Calibri" panose="020F0502020204030204" pitchFamily="34" charset="0"/>
                        </a:rPr>
                        <a:t> in the intraoperative record</a:t>
                      </a:r>
                      <a:endParaRPr lang="en-US" sz="2000" b="0" i="0" u="none" strike="noStrike" dirty="0">
                        <a:solidFill>
                          <a:srgbClr val="000000"/>
                        </a:solidFill>
                        <a:effectLst/>
                        <a:latin typeface="Calibri" panose="020F0502020204030204" pitchFamily="34" charset="0"/>
                      </a:endParaRPr>
                    </a:p>
                  </a:txBody>
                  <a:tcPr marL="0" marR="0" marT="0" marB="0" anchor="b"/>
                </a:tc>
              </a:tr>
              <a:tr h="2060035">
                <a:tc>
                  <a:txBody>
                    <a:bodyPr/>
                    <a:lstStyle/>
                    <a:p>
                      <a:pPr algn="l" fontAlgn="b"/>
                      <a:r>
                        <a:rPr lang="en-US" sz="2000" b="0" i="0" u="none" strike="noStrike" dirty="0" smtClean="0">
                          <a:solidFill>
                            <a:srgbClr val="000000"/>
                          </a:solidFill>
                          <a:effectLst/>
                          <a:latin typeface="Calibri" panose="020F0502020204030204" pitchFamily="34" charset="0"/>
                        </a:rPr>
                        <a:t>Rational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Postoperative nausea and vomiting (PONV) is an important patient-centered outcome of anesthesia care.  PONV is highly dis-satisfying to patients, although rarely life-threatening. A large body of scientific literature has defined risk factors for PONV, demonstrated effective prophylactic regimes based on these risk factors, and demonstrated high variability in this outcome across individual centers and providers.</a:t>
                      </a:r>
                      <a:endParaRPr lang="en-US" sz="2000" b="0" i="0" u="none" strike="noStrike" dirty="0">
                        <a:solidFill>
                          <a:srgbClr val="000000"/>
                        </a:solidFill>
                        <a:effectLst/>
                        <a:latin typeface="Calibri" panose="020F0502020204030204" pitchFamily="34" charset="0"/>
                      </a:endParaRPr>
                    </a:p>
                  </a:txBody>
                  <a:tcPr marL="0" marR="0" marT="0" marB="0" anchor="b"/>
                </a:tc>
              </a:tr>
            </a:tbl>
          </a:graphicData>
        </a:graphic>
      </p:graphicFrame>
    </p:spTree>
    <p:extLst>
      <p:ext uri="{BB962C8B-B14F-4D97-AF65-F5344CB8AC3E}">
        <p14:creationId xmlns:p14="http://schemas.microsoft.com/office/powerpoint/2010/main" val="4001097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40963739"/>
              </p:ext>
            </p:extLst>
          </p:nvPr>
        </p:nvGraphicFramePr>
        <p:xfrm>
          <a:off x="192024" y="147701"/>
          <a:ext cx="11649456" cy="5001769"/>
        </p:xfrm>
        <a:graphic>
          <a:graphicData uri="http://schemas.openxmlformats.org/drawingml/2006/table">
            <a:tbl>
              <a:tblPr>
                <a:tableStyleId>{5C22544A-7EE6-4342-B048-85BDC9FD1C3A}</a:tableStyleId>
              </a:tblPr>
              <a:tblGrid>
                <a:gridCol w="3236976"/>
                <a:gridCol w="8412480"/>
              </a:tblGrid>
              <a:tr h="362602">
                <a:tc>
                  <a:txBody>
                    <a:bodyPr/>
                    <a:lstStyle/>
                    <a:p>
                      <a:pPr algn="l" fontAlgn="ctr"/>
                      <a:r>
                        <a:rPr lang="en-US" sz="2000" b="0" i="0" u="none" strike="noStrike" dirty="0" smtClean="0">
                          <a:solidFill>
                            <a:srgbClr val="000000"/>
                          </a:solidFill>
                          <a:effectLst/>
                          <a:latin typeface="Calibri" panose="020F0502020204030204" pitchFamily="34" charset="0"/>
                        </a:rPr>
                        <a:t>Measure</a:t>
                      </a:r>
                      <a:endParaRPr lang="en-US" sz="2000" b="0" i="0" u="none" strike="noStrike" dirty="0">
                        <a:solidFill>
                          <a:srgbClr val="000000"/>
                        </a:solidFill>
                        <a:effectLst/>
                        <a:latin typeface="Calibri" panose="020F0502020204030204" pitchFamily="34" charset="0"/>
                      </a:endParaRPr>
                    </a:p>
                  </a:txBody>
                  <a:tcPr marL="0" marR="0" marT="0" marB="0" anchor="ctr"/>
                </a:tc>
                <a:tc>
                  <a:txBody>
                    <a:bodyPr/>
                    <a:lstStyle/>
                    <a:p>
                      <a:pPr lvl="0"/>
                      <a:r>
                        <a:rPr lang="en-US" sz="2000" kern="1200" dirty="0" smtClean="0">
                          <a:solidFill>
                            <a:schemeClr val="dk1"/>
                          </a:solidFill>
                          <a:effectLst/>
                          <a:latin typeface="+mn-lt"/>
                          <a:ea typeface="+mn-ea"/>
                          <a:cs typeface="+mn-cs"/>
                        </a:rPr>
                        <a:t>Colloid use limited in cases with no indication </a:t>
                      </a:r>
                      <a:endParaRPr lang="en-US" sz="2000" kern="1200" dirty="0">
                        <a:solidFill>
                          <a:schemeClr val="dk1"/>
                        </a:solidFill>
                        <a:effectLst/>
                        <a:latin typeface="+mn-lt"/>
                        <a:ea typeface="+mn-ea"/>
                        <a:cs typeface="+mn-cs"/>
                      </a:endParaRPr>
                    </a:p>
                  </a:txBody>
                  <a:tcPr marL="6350" marR="6350" marT="6350" marB="0" anchor="ctr"/>
                </a:tc>
              </a:tr>
              <a:tr h="3626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Description</a:t>
                      </a: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Colloid use limited</a:t>
                      </a:r>
                      <a:r>
                        <a:rPr lang="en-US" sz="2000" b="0" i="0" u="none" strike="noStrike" baseline="0" dirty="0" smtClean="0">
                          <a:solidFill>
                            <a:srgbClr val="000000"/>
                          </a:solidFill>
                          <a:effectLst/>
                          <a:latin typeface="Calibri" panose="020F0502020204030204" pitchFamily="34" charset="0"/>
                        </a:rPr>
                        <a:t> f</a:t>
                      </a:r>
                      <a:r>
                        <a:rPr lang="en-US" sz="2000" b="0" i="0" u="none" strike="noStrike" dirty="0" smtClean="0">
                          <a:solidFill>
                            <a:srgbClr val="000000"/>
                          </a:solidFill>
                          <a:effectLst/>
                          <a:latin typeface="Calibri" panose="020F0502020204030204" pitchFamily="34" charset="0"/>
                        </a:rPr>
                        <a:t>or </a:t>
                      </a:r>
                      <a:r>
                        <a:rPr lang="en-US" sz="2000" b="0" i="0" u="none" strike="noStrike" dirty="0">
                          <a:solidFill>
                            <a:srgbClr val="000000"/>
                          </a:solidFill>
                          <a:effectLst/>
                          <a:latin typeface="Calibri" panose="020F0502020204030204" pitchFamily="34" charset="0"/>
                        </a:rPr>
                        <a:t>patients that likely do not need colloid </a:t>
                      </a:r>
                      <a:r>
                        <a:rPr lang="en-US" sz="2000" b="0" i="0" u="none" strike="noStrike" dirty="0" smtClean="0">
                          <a:solidFill>
                            <a:srgbClr val="000000"/>
                          </a:solidFill>
                          <a:effectLst/>
                          <a:latin typeface="Calibri" panose="020F0502020204030204" pitchFamily="34" charset="0"/>
                        </a:rPr>
                        <a:t>(Patients with</a:t>
                      </a:r>
                      <a:r>
                        <a:rPr lang="en-US" sz="2000" b="0" i="0" u="none" strike="noStrike" baseline="0" dirty="0" smtClean="0">
                          <a:solidFill>
                            <a:srgbClr val="000000"/>
                          </a:solidFill>
                          <a:effectLst/>
                          <a:latin typeface="Calibri" panose="020F0502020204030204" pitchFamily="34" charset="0"/>
                        </a:rPr>
                        <a:t> mild to moderate blood loss</a:t>
                      </a:r>
                      <a:r>
                        <a:rPr lang="en-US" sz="2000" b="0" i="0" u="none" strike="noStrike" dirty="0" smtClean="0">
                          <a:solidFill>
                            <a:srgbClr val="000000"/>
                          </a:solidFill>
                          <a:effectLst/>
                          <a:latin typeface="Calibri" panose="020F0502020204030204" pitchFamily="34" charset="0"/>
                        </a:rPr>
                        <a:t>, </a:t>
                      </a:r>
                      <a:r>
                        <a:rPr lang="en-US" sz="2000" b="0" i="0" u="none" strike="noStrike" dirty="0">
                          <a:solidFill>
                            <a:srgbClr val="000000"/>
                          </a:solidFill>
                          <a:effectLst/>
                          <a:latin typeface="Calibri" panose="020F0502020204030204" pitchFamily="34" charset="0"/>
                        </a:rPr>
                        <a:t>outpatient surgery, </a:t>
                      </a:r>
                      <a:r>
                        <a:rPr lang="en-US" sz="2000" b="0" i="0" u="none" strike="noStrike" dirty="0" smtClean="0">
                          <a:solidFill>
                            <a:srgbClr val="000000"/>
                          </a:solidFill>
                          <a:effectLst/>
                          <a:latin typeface="Calibri" panose="020F0502020204030204" pitchFamily="34" charset="0"/>
                        </a:rPr>
                        <a:t>short to medium length prone surgery,</a:t>
                      </a:r>
                      <a:r>
                        <a:rPr lang="en-US" sz="2000" b="0" i="0" u="none" strike="noStrike" baseline="0" dirty="0" smtClean="0">
                          <a:solidFill>
                            <a:srgbClr val="000000"/>
                          </a:solidFill>
                          <a:effectLst/>
                          <a:latin typeface="Calibri" panose="020F0502020204030204" pitchFamily="34" charset="0"/>
                        </a:rPr>
                        <a:t> all but the longest surgeries in other positions</a:t>
                      </a:r>
                      <a:r>
                        <a:rPr lang="en-US" sz="2000" b="0" i="0" u="none" strike="noStrike" dirty="0" smtClean="0">
                          <a:solidFill>
                            <a:srgbClr val="000000"/>
                          </a:solidFill>
                          <a:effectLst/>
                          <a:latin typeface="Calibri" panose="020F0502020204030204" pitchFamily="34" charset="0"/>
                        </a:rPr>
                        <a:t>)</a:t>
                      </a:r>
                      <a:endParaRPr lang="en-US" sz="2000" b="0" i="0" u="none" strike="noStrike" dirty="0">
                        <a:solidFill>
                          <a:srgbClr val="000000"/>
                        </a:solidFill>
                        <a:effectLst/>
                        <a:latin typeface="Calibri" panose="020F0502020204030204" pitchFamily="34" charset="0"/>
                      </a:endParaRPr>
                    </a:p>
                  </a:txBody>
                  <a:tcPr marL="6350" marR="6350" marT="6350" marB="0" anchor="b"/>
                </a:tc>
              </a:tr>
              <a:tr h="580627">
                <a:tc>
                  <a:txBody>
                    <a:bodyPr/>
                    <a:lstStyle/>
                    <a:p>
                      <a:pPr algn="l" fontAlgn="b"/>
                      <a:r>
                        <a:rPr lang="en-US" sz="2000" b="0" i="0" u="none" strike="noStrike" dirty="0" smtClean="0">
                          <a:solidFill>
                            <a:srgbClr val="000000"/>
                          </a:solidFill>
                          <a:effectLst/>
                          <a:latin typeface="Calibri" panose="020F0502020204030204" pitchFamily="34" charset="0"/>
                        </a:rPr>
                        <a:t>Inclusion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All patients</a:t>
                      </a:r>
                      <a:r>
                        <a:rPr lang="en-US" sz="2000" b="0" i="0" u="none" strike="noStrike" baseline="0" dirty="0" smtClean="0">
                          <a:solidFill>
                            <a:srgbClr val="000000"/>
                          </a:solidFill>
                          <a:effectLst/>
                          <a:latin typeface="Calibri" panose="020F0502020204030204" pitchFamily="34" charset="0"/>
                        </a:rPr>
                        <a:t> undergoing procedures</a:t>
                      </a:r>
                      <a:endParaRPr lang="en-US" sz="2000" b="0" i="0" u="none" strike="noStrike" dirty="0">
                        <a:solidFill>
                          <a:srgbClr val="000000"/>
                        </a:solidFill>
                        <a:effectLst/>
                        <a:latin typeface="Calibri" panose="020F0502020204030204" pitchFamily="34" charset="0"/>
                      </a:endParaRPr>
                    </a:p>
                  </a:txBody>
                  <a:tcPr marL="6350" marR="6350" marT="6350" marB="0" anchor="b"/>
                </a:tc>
              </a:tr>
              <a:tr h="1508760">
                <a:tc>
                  <a:txBody>
                    <a:bodyPr/>
                    <a:lstStyle/>
                    <a:p>
                      <a:pPr algn="l" fontAlgn="b"/>
                      <a:r>
                        <a:rPr lang="en-US" sz="2000" b="0" i="0" u="none" strike="noStrike" dirty="0" smtClean="0">
                          <a:solidFill>
                            <a:srgbClr val="000000"/>
                          </a:solidFill>
                          <a:effectLst/>
                          <a:latin typeface="Calibri" panose="020F0502020204030204" pitchFamily="34" charset="0"/>
                        </a:rPr>
                        <a:t>Exclusion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Patients with &gt;=4 units of intraoperative PRBC transfused</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EBL &gt;= 2000 ML</a:t>
                      </a:r>
                      <a:br>
                        <a:rPr lang="en-US" sz="2000" b="0" i="0" u="none" strike="noStrike" dirty="0">
                          <a:solidFill>
                            <a:srgbClr val="000000"/>
                          </a:solidFill>
                          <a:effectLst/>
                          <a:latin typeface="Calibri" panose="020F0502020204030204" pitchFamily="34" charset="0"/>
                        </a:rPr>
                      </a:br>
                      <a:r>
                        <a:rPr lang="en-US" sz="2000" b="0" i="0" u="none" strike="noStrike" dirty="0" smtClean="0">
                          <a:solidFill>
                            <a:srgbClr val="000000"/>
                          </a:solidFill>
                          <a:effectLst/>
                          <a:latin typeface="Calibri" panose="020F0502020204030204" pitchFamily="34" charset="0"/>
                        </a:rPr>
                        <a:t>Prone </a:t>
                      </a:r>
                      <a:r>
                        <a:rPr lang="en-US" sz="2000" b="0" i="0" u="none" strike="noStrike" dirty="0">
                          <a:solidFill>
                            <a:srgbClr val="000000"/>
                          </a:solidFill>
                          <a:effectLst/>
                          <a:latin typeface="Calibri" panose="020F0502020204030204" pitchFamily="34" charset="0"/>
                        </a:rPr>
                        <a:t>surgery &gt; 4 hours anesthesia </a:t>
                      </a:r>
                      <a:r>
                        <a:rPr lang="en-US" sz="2000" b="0" i="0" u="none" strike="noStrike" dirty="0" smtClean="0">
                          <a:solidFill>
                            <a:srgbClr val="000000"/>
                          </a:solidFill>
                          <a:effectLst/>
                          <a:latin typeface="Calibri" panose="020F0502020204030204" pitchFamily="34" charset="0"/>
                        </a:rPr>
                        <a:t>time</a:t>
                      </a:r>
                    </a:p>
                    <a:p>
                      <a:pPr algn="l" fontAlgn="b"/>
                      <a:r>
                        <a:rPr lang="en-US" sz="2000" b="0" i="0" u="none" strike="noStrike" dirty="0" smtClean="0">
                          <a:solidFill>
                            <a:srgbClr val="000000"/>
                          </a:solidFill>
                          <a:effectLst/>
                          <a:latin typeface="Calibri" panose="020F0502020204030204" pitchFamily="34" charset="0"/>
                        </a:rPr>
                        <a:t> Any </a:t>
                      </a:r>
                      <a:r>
                        <a:rPr lang="en-US" sz="2000" b="0" i="0" u="none" strike="noStrike" dirty="0">
                          <a:solidFill>
                            <a:srgbClr val="000000"/>
                          </a:solidFill>
                          <a:effectLst/>
                          <a:latin typeface="Calibri" panose="020F0502020204030204" pitchFamily="34" charset="0"/>
                        </a:rPr>
                        <a:t>surgery &gt; 8 hours anesthesia time</a:t>
                      </a:r>
                    </a:p>
                  </a:txBody>
                  <a:tcPr marL="6350" marR="6350" marT="6350" marB="0" anchor="b"/>
                </a:tc>
              </a:tr>
              <a:tr h="588677">
                <a:tc>
                  <a:txBody>
                    <a:bodyPr/>
                    <a:lstStyle/>
                    <a:p>
                      <a:pPr algn="l" fontAlgn="b"/>
                      <a:r>
                        <a:rPr lang="en-US" sz="2000" b="0" i="0" u="none" strike="noStrike" dirty="0" smtClean="0">
                          <a:solidFill>
                            <a:srgbClr val="000000"/>
                          </a:solidFill>
                          <a:effectLst/>
                          <a:latin typeface="Calibri" panose="020F0502020204030204" pitchFamily="34" charset="0"/>
                        </a:rPr>
                        <a:t>Success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Patients </a:t>
                      </a:r>
                      <a:r>
                        <a:rPr lang="en-US" sz="2000" b="0" i="0" u="none" strike="noStrike" dirty="0">
                          <a:solidFill>
                            <a:srgbClr val="000000"/>
                          </a:solidFill>
                          <a:effectLst/>
                          <a:latin typeface="Calibri" panose="020F0502020204030204" pitchFamily="34" charset="0"/>
                        </a:rPr>
                        <a:t>not receiving 5% albumin, 25% Albumin, </a:t>
                      </a:r>
                      <a:r>
                        <a:rPr lang="en-US" sz="2000" b="0" i="0" u="none" strike="noStrike" dirty="0" err="1" smtClean="0">
                          <a:solidFill>
                            <a:srgbClr val="000000"/>
                          </a:solidFill>
                          <a:effectLst/>
                          <a:latin typeface="Calibri" panose="020F0502020204030204" pitchFamily="34" charset="0"/>
                        </a:rPr>
                        <a:t>Hextend</a:t>
                      </a:r>
                      <a:r>
                        <a:rPr lang="en-US" sz="2000" b="0" i="0" u="none" strike="noStrike" baseline="0" dirty="0" smtClean="0">
                          <a:solidFill>
                            <a:srgbClr val="000000"/>
                          </a:solidFill>
                          <a:effectLst/>
                          <a:latin typeface="Calibri" panose="020F0502020204030204" pitchFamily="34" charset="0"/>
                        </a:rPr>
                        <a:t> or</a:t>
                      </a:r>
                      <a:r>
                        <a:rPr lang="en-US" sz="2000" b="0" i="0" u="none" strike="noStrike" dirty="0" smtClean="0">
                          <a:solidFill>
                            <a:srgbClr val="000000"/>
                          </a:solidFill>
                          <a:effectLst/>
                          <a:latin typeface="Calibri" panose="020F0502020204030204" pitchFamily="34" charset="0"/>
                        </a:rPr>
                        <a:t> </a:t>
                      </a:r>
                      <a:r>
                        <a:rPr lang="en-US" sz="2000" b="0" i="0" u="none" strike="noStrike" dirty="0">
                          <a:solidFill>
                            <a:srgbClr val="000000"/>
                          </a:solidFill>
                          <a:effectLst/>
                          <a:latin typeface="Calibri" panose="020F0502020204030204" pitchFamily="34" charset="0"/>
                        </a:rPr>
                        <a:t>other starches</a:t>
                      </a:r>
                    </a:p>
                  </a:txBody>
                  <a:tcPr marL="6350" marR="6350" marT="6350" marB="0" anchor="b"/>
                </a:tc>
              </a:tr>
              <a:tr h="1040353">
                <a:tc>
                  <a:txBody>
                    <a:bodyPr/>
                    <a:lstStyle/>
                    <a:p>
                      <a:pPr algn="l" fontAlgn="b"/>
                      <a:r>
                        <a:rPr lang="en-US" sz="2000" b="0" i="0" u="none" strike="noStrike" dirty="0" smtClean="0">
                          <a:solidFill>
                            <a:srgbClr val="000000"/>
                          </a:solidFill>
                          <a:effectLst/>
                          <a:latin typeface="Calibri" panose="020F0502020204030204" pitchFamily="34" charset="0"/>
                        </a:rPr>
                        <a:t>Rational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Avoiding colloid and using crystalloid instead when </a:t>
                      </a:r>
                      <a:r>
                        <a:rPr lang="en-US" sz="2000" b="0" i="0" u="none" strike="noStrike" dirty="0" smtClean="0">
                          <a:solidFill>
                            <a:srgbClr val="000000"/>
                          </a:solidFill>
                          <a:effectLst/>
                          <a:latin typeface="Calibri" panose="020F0502020204030204" pitchFamily="34" charset="0"/>
                        </a:rPr>
                        <a:t>appropriate avoids</a:t>
                      </a:r>
                      <a:r>
                        <a:rPr lang="en-US" sz="2000" b="0" i="0" u="none" strike="noStrike" baseline="0" dirty="0" smtClean="0">
                          <a:solidFill>
                            <a:srgbClr val="000000"/>
                          </a:solidFill>
                          <a:effectLst/>
                          <a:latin typeface="Calibri" panose="020F0502020204030204" pitchFamily="34" charset="0"/>
                        </a:rPr>
                        <a:t> unnecessary cost, and</a:t>
                      </a:r>
                      <a:r>
                        <a:rPr lang="en-US" sz="2000" b="0" i="0" u="none" strike="noStrike" dirty="0" smtClean="0">
                          <a:solidFill>
                            <a:srgbClr val="000000"/>
                          </a:solidFill>
                          <a:effectLst/>
                          <a:latin typeface="Calibri" panose="020F0502020204030204" pitchFamily="34" charset="0"/>
                        </a:rPr>
                        <a:t> </a:t>
                      </a:r>
                      <a:r>
                        <a:rPr lang="en-US" sz="2000" b="0" i="0" u="none" strike="noStrike" dirty="0">
                          <a:solidFill>
                            <a:srgbClr val="000000"/>
                          </a:solidFill>
                          <a:effectLst/>
                          <a:latin typeface="Calibri" panose="020F0502020204030204" pitchFamily="34" charset="0"/>
                        </a:rPr>
                        <a:t>is part of ASA's Choosing Wisely program</a:t>
                      </a:r>
                    </a:p>
                  </a:txBody>
                  <a:tcPr marL="6350" marR="6350" marT="6350" marB="0" anchor="b"/>
                </a:tc>
              </a:tr>
            </a:tbl>
          </a:graphicData>
        </a:graphic>
      </p:graphicFrame>
    </p:spTree>
    <p:extLst>
      <p:ext uri="{BB962C8B-B14F-4D97-AF65-F5344CB8AC3E}">
        <p14:creationId xmlns:p14="http://schemas.microsoft.com/office/powerpoint/2010/main" val="3779069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76458833"/>
              </p:ext>
            </p:extLst>
          </p:nvPr>
        </p:nvGraphicFramePr>
        <p:xfrm>
          <a:off x="192024" y="165989"/>
          <a:ext cx="11649456" cy="4867512"/>
        </p:xfrm>
        <a:graphic>
          <a:graphicData uri="http://schemas.openxmlformats.org/drawingml/2006/table">
            <a:tbl>
              <a:tblPr>
                <a:tableStyleId>{5C22544A-7EE6-4342-B048-85BDC9FD1C3A}</a:tableStyleId>
              </a:tblPr>
              <a:tblGrid>
                <a:gridCol w="3236976"/>
                <a:gridCol w="8412480"/>
              </a:tblGrid>
              <a:tr h="362602">
                <a:tc>
                  <a:txBody>
                    <a:bodyPr/>
                    <a:lstStyle/>
                    <a:p>
                      <a:pPr algn="l" fontAlgn="ctr"/>
                      <a:r>
                        <a:rPr lang="en-US" sz="2000" b="0" i="0" u="none" strike="noStrike" dirty="0" smtClean="0">
                          <a:solidFill>
                            <a:srgbClr val="000000"/>
                          </a:solidFill>
                          <a:effectLst/>
                          <a:latin typeface="Calibri" panose="020F0502020204030204" pitchFamily="34" charset="0"/>
                        </a:rPr>
                        <a:t>Measure</a:t>
                      </a:r>
                      <a:endParaRPr lang="en-US" sz="20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2000" b="0" i="0" u="none" strike="noStrike">
                          <a:solidFill>
                            <a:srgbClr val="000000"/>
                          </a:solidFill>
                          <a:effectLst/>
                          <a:latin typeface="Calibri" panose="020F0502020204030204" pitchFamily="34" charset="0"/>
                        </a:rPr>
                        <a:t>Transfusion management vigilance</a:t>
                      </a:r>
                    </a:p>
                  </a:txBody>
                  <a:tcPr marL="6350" marR="6350" marT="6350" marB="0" anchor="ctr"/>
                </a:tc>
              </a:tr>
              <a:tr h="77900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Description</a:t>
                      </a:r>
                    </a:p>
                  </a:txBody>
                  <a:tcPr marL="0" marR="0" marT="0" marB="0" anchor="b"/>
                </a:tc>
                <a:tc>
                  <a:txBody>
                    <a:bodyPr/>
                    <a:lstStyle/>
                    <a:p>
                      <a:pPr lvl="0"/>
                      <a:r>
                        <a:rPr lang="en-US" sz="2000" kern="1200" dirty="0" smtClean="0">
                          <a:solidFill>
                            <a:schemeClr val="dk1"/>
                          </a:solidFill>
                          <a:effectLst/>
                          <a:latin typeface="+mn-lt"/>
                          <a:ea typeface="+mn-ea"/>
                          <a:cs typeface="+mn-cs"/>
                        </a:rPr>
                        <a:t>Hemoglobin or hematocrit measurement always performed for patients receiving discretionary intraoperative red blood cell transfusions</a:t>
                      </a:r>
                      <a:endParaRPr lang="en-US" sz="2000" kern="1200" dirty="0">
                        <a:solidFill>
                          <a:schemeClr val="dk1"/>
                        </a:solidFill>
                        <a:effectLst/>
                        <a:latin typeface="+mn-lt"/>
                        <a:ea typeface="+mn-ea"/>
                        <a:cs typeface="+mn-cs"/>
                      </a:endParaRPr>
                    </a:p>
                  </a:txBody>
                  <a:tcPr marL="6350" marR="6350" marT="6350" marB="0" anchor="b"/>
                </a:tc>
              </a:tr>
              <a:tr h="620251">
                <a:tc>
                  <a:txBody>
                    <a:bodyPr/>
                    <a:lstStyle/>
                    <a:p>
                      <a:pPr algn="l" fontAlgn="b"/>
                      <a:r>
                        <a:rPr lang="en-US" sz="2000" b="0" i="0" u="none" strike="noStrike" dirty="0" smtClean="0">
                          <a:solidFill>
                            <a:srgbClr val="000000"/>
                          </a:solidFill>
                          <a:effectLst/>
                          <a:latin typeface="Calibri" panose="020F0502020204030204" pitchFamily="34" charset="0"/>
                        </a:rPr>
                        <a:t>Inclusion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All patients </a:t>
                      </a:r>
                      <a:r>
                        <a:rPr lang="en-US" sz="2000" b="0" i="0" u="none" strike="noStrike" dirty="0">
                          <a:solidFill>
                            <a:srgbClr val="000000"/>
                          </a:solidFill>
                          <a:effectLst/>
                          <a:latin typeface="Calibri" panose="020F0502020204030204" pitchFamily="34" charset="0"/>
                        </a:rPr>
                        <a:t>undergoing </a:t>
                      </a:r>
                      <a:r>
                        <a:rPr lang="en-US" sz="2000" b="0" i="0" u="none" strike="noStrike" dirty="0" smtClean="0">
                          <a:solidFill>
                            <a:srgbClr val="000000"/>
                          </a:solidFill>
                          <a:effectLst/>
                          <a:latin typeface="Calibri" panose="020F0502020204030204" pitchFamily="34" charset="0"/>
                        </a:rPr>
                        <a:t>surgery receiving</a:t>
                      </a:r>
                      <a:r>
                        <a:rPr lang="en-US" sz="2000" b="0" i="0" u="none" strike="noStrike" baseline="0" dirty="0" smtClean="0">
                          <a:solidFill>
                            <a:srgbClr val="000000"/>
                          </a:solidFill>
                          <a:effectLst/>
                          <a:latin typeface="Calibri" panose="020F0502020204030204" pitchFamily="34" charset="0"/>
                        </a:rPr>
                        <a:t> transfusions</a:t>
                      </a:r>
                      <a:endParaRPr lang="en-US" sz="2000" b="0" i="0" u="none" strike="noStrike" dirty="0">
                        <a:solidFill>
                          <a:srgbClr val="000000"/>
                        </a:solidFill>
                        <a:effectLst/>
                        <a:latin typeface="Calibri" panose="020F0502020204030204" pitchFamily="34" charset="0"/>
                      </a:endParaRPr>
                    </a:p>
                  </a:txBody>
                  <a:tcPr marL="6350" marR="6350" marT="6350" marB="0" anchor="b"/>
                </a:tc>
              </a:tr>
              <a:tr h="1691640">
                <a:tc>
                  <a:txBody>
                    <a:bodyPr/>
                    <a:lstStyle/>
                    <a:p>
                      <a:pPr algn="l" fontAlgn="b"/>
                      <a:r>
                        <a:rPr lang="en-US" sz="2000" b="0" i="0" u="none" strike="noStrike" dirty="0" smtClean="0">
                          <a:solidFill>
                            <a:srgbClr val="000000"/>
                          </a:solidFill>
                          <a:effectLst/>
                          <a:latin typeface="Calibri" panose="020F0502020204030204" pitchFamily="34" charset="0"/>
                        </a:rPr>
                        <a:t>Exclusion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Cases </a:t>
                      </a:r>
                      <a:r>
                        <a:rPr lang="en-US" sz="2000" b="0" i="0" u="none" strike="noStrike" dirty="0">
                          <a:solidFill>
                            <a:srgbClr val="000000"/>
                          </a:solidFill>
                          <a:effectLst/>
                          <a:latin typeface="Calibri" panose="020F0502020204030204" pitchFamily="34" charset="0"/>
                        </a:rPr>
                        <a:t>with 4 or more units of blood transfused, to account for the situation of treating acute exsanguination</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EBL &gt;= 2000 ML</a:t>
                      </a:r>
                      <a:br>
                        <a:rPr lang="en-US" sz="2000" b="0" i="0" u="none" strike="noStrike" dirty="0">
                          <a:solidFill>
                            <a:srgbClr val="000000"/>
                          </a:solidFill>
                          <a:effectLst/>
                          <a:latin typeface="Calibri" panose="020F0502020204030204" pitchFamily="34" charset="0"/>
                        </a:rPr>
                      </a:br>
                      <a:r>
                        <a:rPr lang="en-US" sz="2000" b="0" i="0" u="none" strike="noStrike" dirty="0" smtClean="0">
                          <a:solidFill>
                            <a:srgbClr val="000000"/>
                          </a:solidFill>
                          <a:effectLst/>
                          <a:latin typeface="Calibri" panose="020F0502020204030204" pitchFamily="34" charset="0"/>
                        </a:rPr>
                        <a:t>Patients </a:t>
                      </a:r>
                      <a:r>
                        <a:rPr lang="en-US" sz="2000" b="0" i="0" u="none" strike="noStrike" dirty="0">
                          <a:solidFill>
                            <a:srgbClr val="000000"/>
                          </a:solidFill>
                          <a:effectLst/>
                          <a:latin typeface="Calibri" panose="020F0502020204030204" pitchFamily="34" charset="0"/>
                        </a:rPr>
                        <a:t>under 6 years old, due to the possible need for transfusions in patients with congenital heart disease</a:t>
                      </a:r>
                    </a:p>
                  </a:txBody>
                  <a:tcPr marL="6350" marR="6350" marT="6350" marB="0" anchor="b"/>
                </a:tc>
              </a:tr>
              <a:tr h="588677">
                <a:tc>
                  <a:txBody>
                    <a:bodyPr/>
                    <a:lstStyle/>
                    <a:p>
                      <a:pPr algn="l" fontAlgn="b"/>
                      <a:r>
                        <a:rPr lang="en-US" sz="2000" b="0" i="0" u="none" strike="noStrike" dirty="0" smtClean="0">
                          <a:solidFill>
                            <a:srgbClr val="000000"/>
                          </a:solidFill>
                          <a:effectLst/>
                          <a:latin typeface="Calibri" panose="020F0502020204030204" pitchFamily="34" charset="0"/>
                        </a:rPr>
                        <a:t>Success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Patients </a:t>
                      </a:r>
                      <a:r>
                        <a:rPr lang="en-US" sz="2000" b="0" i="0" u="none" strike="noStrike" dirty="0">
                          <a:solidFill>
                            <a:srgbClr val="000000"/>
                          </a:solidFill>
                          <a:effectLst/>
                          <a:latin typeface="Calibri" panose="020F0502020204030204" pitchFamily="34" charset="0"/>
                        </a:rPr>
                        <a:t>with documented hematocrit or hemoglobin before or concurrent with intraoperative transfusion</a:t>
                      </a:r>
                    </a:p>
                  </a:txBody>
                  <a:tcPr marL="6350" marR="6350" marT="6350" marB="0" anchor="b"/>
                </a:tc>
              </a:tr>
              <a:tr h="798068">
                <a:tc>
                  <a:txBody>
                    <a:bodyPr/>
                    <a:lstStyle/>
                    <a:p>
                      <a:pPr algn="l" fontAlgn="b"/>
                      <a:r>
                        <a:rPr lang="en-US" sz="2000" b="0" i="0" u="none" strike="noStrike" dirty="0" smtClean="0">
                          <a:solidFill>
                            <a:srgbClr val="000000"/>
                          </a:solidFill>
                          <a:effectLst/>
                          <a:latin typeface="Calibri" panose="020F0502020204030204" pitchFamily="34" charset="0"/>
                        </a:rPr>
                        <a:t>Rational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Providing a transfusion to a patient without checking the hematocrit first, to confirm the patient needs the blood, can lead to unnecessary risk and costs.</a:t>
                      </a:r>
                    </a:p>
                  </a:txBody>
                  <a:tcPr marL="6350" marR="6350" marT="6350" marB="0" anchor="b"/>
                </a:tc>
              </a:tr>
            </a:tbl>
          </a:graphicData>
        </a:graphic>
      </p:graphicFrame>
    </p:spTree>
    <p:extLst>
      <p:ext uri="{BB962C8B-B14F-4D97-AF65-F5344CB8AC3E}">
        <p14:creationId xmlns:p14="http://schemas.microsoft.com/office/powerpoint/2010/main" val="1884912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24586022"/>
              </p:ext>
            </p:extLst>
          </p:nvPr>
        </p:nvGraphicFramePr>
        <p:xfrm>
          <a:off x="192024" y="147701"/>
          <a:ext cx="11649456" cy="4441331"/>
        </p:xfrm>
        <a:graphic>
          <a:graphicData uri="http://schemas.openxmlformats.org/drawingml/2006/table">
            <a:tbl>
              <a:tblPr>
                <a:tableStyleId>{5C22544A-7EE6-4342-B048-85BDC9FD1C3A}</a:tableStyleId>
              </a:tblPr>
              <a:tblGrid>
                <a:gridCol w="3236976"/>
                <a:gridCol w="8412480"/>
              </a:tblGrid>
              <a:tr h="362602">
                <a:tc>
                  <a:txBody>
                    <a:bodyPr/>
                    <a:lstStyle/>
                    <a:p>
                      <a:pPr algn="l" fontAlgn="ctr"/>
                      <a:r>
                        <a:rPr lang="en-US" sz="2000" b="0" i="0" u="none" strike="noStrike" dirty="0" smtClean="0">
                          <a:solidFill>
                            <a:srgbClr val="000000"/>
                          </a:solidFill>
                          <a:effectLst/>
                          <a:latin typeface="Calibri" panose="020F0502020204030204" pitchFamily="34" charset="0"/>
                        </a:rPr>
                        <a:t>Measure</a:t>
                      </a:r>
                      <a:endParaRPr lang="en-US" sz="2000" b="0" i="0" u="none" strike="noStrike" dirty="0">
                        <a:solidFill>
                          <a:srgbClr val="000000"/>
                        </a:solidFill>
                        <a:effectLst/>
                        <a:latin typeface="Calibri" panose="020F0502020204030204" pitchFamily="34" charset="0"/>
                      </a:endParaRPr>
                    </a:p>
                  </a:txBody>
                  <a:tcPr marL="0" marR="0" marT="0" marB="0" anchor="ctr"/>
                </a:tc>
                <a:tc>
                  <a:txBody>
                    <a:bodyPr/>
                    <a:lstStyle/>
                    <a:p>
                      <a:pPr lvl="0"/>
                      <a:r>
                        <a:rPr lang="en-US" sz="2000" kern="1200" dirty="0" smtClean="0">
                          <a:solidFill>
                            <a:schemeClr val="dk1"/>
                          </a:solidFill>
                          <a:effectLst/>
                          <a:latin typeface="+mn-lt"/>
                          <a:ea typeface="+mn-ea"/>
                          <a:cs typeface="+mn-cs"/>
                        </a:rPr>
                        <a:t>Transfusion goal of hematocrit less than 30</a:t>
                      </a:r>
                      <a:endParaRPr lang="en-US" sz="2000" kern="1200" dirty="0">
                        <a:solidFill>
                          <a:schemeClr val="dk1"/>
                        </a:solidFill>
                        <a:effectLst/>
                        <a:latin typeface="+mn-lt"/>
                        <a:ea typeface="+mn-ea"/>
                        <a:cs typeface="+mn-cs"/>
                      </a:endParaRPr>
                    </a:p>
                  </a:txBody>
                  <a:tcPr marL="6350" marR="6350" marT="6350" marB="0" anchor="ctr"/>
                </a:tc>
              </a:tr>
              <a:tr h="55040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Description</a:t>
                      </a: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Intraoperative transfusions </a:t>
                      </a:r>
                      <a:r>
                        <a:rPr lang="en-US" sz="2000" b="0" i="0" u="none" strike="noStrike" dirty="0" smtClean="0">
                          <a:solidFill>
                            <a:srgbClr val="000000"/>
                          </a:solidFill>
                          <a:effectLst/>
                          <a:latin typeface="Calibri" panose="020F0502020204030204" pitchFamily="34" charset="0"/>
                        </a:rPr>
                        <a:t>management such that post transfusion HCT is</a:t>
                      </a:r>
                      <a:r>
                        <a:rPr lang="en-US" sz="2000" b="0" i="0" u="none" strike="noStrike" baseline="0" dirty="0" smtClean="0">
                          <a:solidFill>
                            <a:srgbClr val="000000"/>
                          </a:solidFill>
                          <a:effectLst/>
                          <a:latin typeface="Calibri" panose="020F0502020204030204" pitchFamily="34" charset="0"/>
                        </a:rPr>
                        <a:t> less than 30.</a:t>
                      </a:r>
                      <a:endParaRPr lang="en-US" sz="2000" b="0" i="0" u="none" strike="noStrike" dirty="0">
                        <a:solidFill>
                          <a:srgbClr val="000000"/>
                        </a:solidFill>
                        <a:effectLst/>
                        <a:latin typeface="Calibri" panose="020F0502020204030204" pitchFamily="34" charset="0"/>
                      </a:endParaRPr>
                    </a:p>
                  </a:txBody>
                  <a:tcPr marL="6350" marR="6350" marT="6350" marB="0" anchor="b"/>
                </a:tc>
              </a:tr>
              <a:tr h="654033">
                <a:tc>
                  <a:txBody>
                    <a:bodyPr/>
                    <a:lstStyle/>
                    <a:p>
                      <a:pPr algn="l" fontAlgn="b"/>
                      <a:r>
                        <a:rPr lang="en-US" sz="2000" b="0" i="0" u="none" strike="noStrike" dirty="0" smtClean="0">
                          <a:solidFill>
                            <a:srgbClr val="000000"/>
                          </a:solidFill>
                          <a:effectLst/>
                          <a:latin typeface="Calibri" panose="020F0502020204030204" pitchFamily="34" charset="0"/>
                        </a:rPr>
                        <a:t>Inclusion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All patients</a:t>
                      </a:r>
                      <a:r>
                        <a:rPr lang="en-US" sz="2000" b="0" i="0" u="none" strike="noStrike" baseline="0" dirty="0" smtClean="0">
                          <a:solidFill>
                            <a:srgbClr val="000000"/>
                          </a:solidFill>
                          <a:effectLst/>
                          <a:latin typeface="Calibri" panose="020F0502020204030204" pitchFamily="34" charset="0"/>
                        </a:rPr>
                        <a:t> undergoing surgery receiving transfusions</a:t>
                      </a:r>
                      <a:endParaRPr lang="en-US" sz="2000" b="0" i="0" u="none" strike="noStrike" dirty="0">
                        <a:solidFill>
                          <a:srgbClr val="000000"/>
                        </a:solidFill>
                        <a:effectLst/>
                        <a:latin typeface="Calibri" panose="020F0502020204030204" pitchFamily="34" charset="0"/>
                      </a:endParaRPr>
                    </a:p>
                  </a:txBody>
                  <a:tcPr marL="6350" marR="6350" marT="6350" marB="0" anchor="b"/>
                </a:tc>
              </a:tr>
              <a:tr h="1205610">
                <a:tc>
                  <a:txBody>
                    <a:bodyPr/>
                    <a:lstStyle/>
                    <a:p>
                      <a:pPr algn="l" fontAlgn="b"/>
                      <a:r>
                        <a:rPr lang="en-US" sz="2000" b="0" i="0" u="none" strike="noStrike" dirty="0" smtClean="0">
                          <a:solidFill>
                            <a:srgbClr val="000000"/>
                          </a:solidFill>
                          <a:effectLst/>
                          <a:latin typeface="Calibri" panose="020F0502020204030204" pitchFamily="34" charset="0"/>
                        </a:rPr>
                        <a:t>Exclusion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Patients with &gt;=4 units of intraoperative PRBC transfused</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EBL &gt;= 2000 ML</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Patient with documented exclusion/physiologic </a:t>
                      </a:r>
                      <a:r>
                        <a:rPr lang="en-US" sz="2000" b="0" i="0" u="none" strike="noStrike" dirty="0" smtClean="0">
                          <a:solidFill>
                            <a:srgbClr val="000000"/>
                          </a:solidFill>
                          <a:effectLst/>
                          <a:latin typeface="Calibri" panose="020F0502020204030204" pitchFamily="34" charset="0"/>
                        </a:rPr>
                        <a:t>need</a:t>
                      </a:r>
                      <a:endParaRPr lang="en-US" sz="2000" b="0" i="0" u="none" strike="noStrike" dirty="0">
                        <a:solidFill>
                          <a:srgbClr val="000000"/>
                        </a:solidFill>
                        <a:effectLst/>
                        <a:latin typeface="Calibri" panose="020F0502020204030204" pitchFamily="34" charset="0"/>
                      </a:endParaRPr>
                    </a:p>
                  </a:txBody>
                  <a:tcPr marL="6350" marR="6350" marT="6350" marB="0" anchor="b"/>
                </a:tc>
              </a:tr>
              <a:tr h="588677">
                <a:tc>
                  <a:txBody>
                    <a:bodyPr/>
                    <a:lstStyle/>
                    <a:p>
                      <a:pPr algn="l" fontAlgn="b"/>
                      <a:r>
                        <a:rPr lang="en-US" sz="2000" b="0" i="0" u="none" strike="noStrike" dirty="0" smtClean="0">
                          <a:solidFill>
                            <a:srgbClr val="000000"/>
                          </a:solidFill>
                          <a:effectLst/>
                          <a:latin typeface="Calibri" panose="020F0502020204030204" pitchFamily="34" charset="0"/>
                        </a:rPr>
                        <a:t>Success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Patient </a:t>
                      </a:r>
                      <a:r>
                        <a:rPr lang="en-US" sz="2000" b="0" i="0" u="none" strike="noStrike" dirty="0">
                          <a:solidFill>
                            <a:srgbClr val="000000"/>
                          </a:solidFill>
                          <a:effectLst/>
                          <a:latin typeface="Calibri" panose="020F0502020204030204" pitchFamily="34" charset="0"/>
                        </a:rPr>
                        <a:t>with </a:t>
                      </a:r>
                      <a:r>
                        <a:rPr lang="en-US" sz="2000" b="0" i="0" u="none" strike="noStrike" dirty="0" smtClean="0">
                          <a:solidFill>
                            <a:srgbClr val="000000"/>
                          </a:solidFill>
                          <a:effectLst/>
                          <a:latin typeface="Calibri" panose="020F0502020204030204" pitchFamily="34" charset="0"/>
                        </a:rPr>
                        <a:t>HCT less than </a:t>
                      </a:r>
                      <a:r>
                        <a:rPr lang="en-US" sz="2000" b="0" i="0" u="none" strike="noStrike" dirty="0">
                          <a:solidFill>
                            <a:srgbClr val="000000"/>
                          </a:solidFill>
                          <a:effectLst/>
                          <a:latin typeface="Calibri" panose="020F0502020204030204" pitchFamily="34" charset="0"/>
                        </a:rPr>
                        <a:t>30 after transfusion </a:t>
                      </a:r>
                    </a:p>
                  </a:txBody>
                  <a:tcPr marL="6350" marR="6350" marT="6350" marB="0" anchor="b"/>
                </a:tc>
              </a:tr>
              <a:tr h="1014459">
                <a:tc>
                  <a:txBody>
                    <a:bodyPr/>
                    <a:lstStyle/>
                    <a:p>
                      <a:pPr algn="l" fontAlgn="b"/>
                      <a:r>
                        <a:rPr lang="en-US" sz="2000" b="0" i="0" u="none" strike="noStrike" dirty="0" smtClean="0">
                          <a:solidFill>
                            <a:srgbClr val="000000"/>
                          </a:solidFill>
                          <a:effectLst/>
                          <a:latin typeface="Calibri" panose="020F0502020204030204" pitchFamily="34" charset="0"/>
                        </a:rPr>
                        <a:t>Rational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Studies on transfusion and outcomes have demonstrated that most situations transfusing over </a:t>
                      </a:r>
                      <a:r>
                        <a:rPr lang="en-US" sz="2000" b="0" i="0" u="none" strike="noStrike" dirty="0" smtClean="0">
                          <a:solidFill>
                            <a:srgbClr val="000000"/>
                          </a:solidFill>
                          <a:effectLst/>
                          <a:latin typeface="Calibri" panose="020F0502020204030204" pitchFamily="34" charset="0"/>
                        </a:rPr>
                        <a:t>HCT 28 </a:t>
                      </a:r>
                      <a:r>
                        <a:rPr lang="en-US" sz="2000" b="0" i="0" u="none" strike="noStrike" dirty="0">
                          <a:solidFill>
                            <a:srgbClr val="000000"/>
                          </a:solidFill>
                          <a:effectLst/>
                          <a:latin typeface="Calibri" panose="020F0502020204030204" pitchFamily="34" charset="0"/>
                        </a:rPr>
                        <a:t>adds risk and expense, with worse patient outcomes.</a:t>
                      </a:r>
                    </a:p>
                  </a:txBody>
                  <a:tcPr marL="6350" marR="6350" marT="6350" marB="0" anchor="b"/>
                </a:tc>
              </a:tr>
            </a:tbl>
          </a:graphicData>
        </a:graphic>
      </p:graphicFrame>
    </p:spTree>
    <p:extLst>
      <p:ext uri="{BB962C8B-B14F-4D97-AF65-F5344CB8AC3E}">
        <p14:creationId xmlns:p14="http://schemas.microsoft.com/office/powerpoint/2010/main" val="4253641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78632834"/>
              </p:ext>
            </p:extLst>
          </p:nvPr>
        </p:nvGraphicFramePr>
        <p:xfrm>
          <a:off x="192024" y="147701"/>
          <a:ext cx="11649456" cy="5841619"/>
        </p:xfrm>
        <a:graphic>
          <a:graphicData uri="http://schemas.openxmlformats.org/drawingml/2006/table">
            <a:tbl>
              <a:tblPr>
                <a:tableStyleId>{5C22544A-7EE6-4342-B048-85BDC9FD1C3A}</a:tableStyleId>
              </a:tblPr>
              <a:tblGrid>
                <a:gridCol w="3236976"/>
                <a:gridCol w="8412480"/>
              </a:tblGrid>
              <a:tr h="362602">
                <a:tc>
                  <a:txBody>
                    <a:bodyPr/>
                    <a:lstStyle/>
                    <a:p>
                      <a:pPr algn="l" fontAlgn="ctr"/>
                      <a:r>
                        <a:rPr lang="en-US" sz="2000" b="0" i="0" u="none" strike="noStrike" dirty="0" smtClean="0">
                          <a:solidFill>
                            <a:srgbClr val="000000"/>
                          </a:solidFill>
                          <a:effectLst/>
                          <a:latin typeface="Calibri" panose="020F0502020204030204" pitchFamily="34" charset="0"/>
                        </a:rPr>
                        <a:t>Measure</a:t>
                      </a:r>
                      <a:endParaRPr lang="en-US" sz="20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2000" b="0" i="0" u="none" strike="noStrike">
                          <a:solidFill>
                            <a:srgbClr val="000000"/>
                          </a:solidFill>
                          <a:effectLst/>
                          <a:latin typeface="Calibri" panose="020F0502020204030204" pitchFamily="34" charset="0"/>
                        </a:rPr>
                        <a:t>Appropriate intraoperative handoff</a:t>
                      </a:r>
                    </a:p>
                  </a:txBody>
                  <a:tcPr marL="6350" marR="6350" marT="6350" marB="0" anchor="ctr"/>
                </a:tc>
              </a:tr>
              <a:tr h="3626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Description</a:t>
                      </a:r>
                    </a:p>
                  </a:txBody>
                  <a:tcPr marL="0" marR="0" marT="0" marB="0" anchor="b"/>
                </a:tc>
                <a:tc>
                  <a:txBody>
                    <a:bodyPr/>
                    <a:lstStyle/>
                    <a:p>
                      <a:pPr algn="l" fontAlgn="b"/>
                      <a:r>
                        <a:rPr lang="en-US" sz="2000" b="0" i="0" u="none" strike="noStrike">
                          <a:solidFill>
                            <a:srgbClr val="000000"/>
                          </a:solidFill>
                          <a:effectLst/>
                          <a:latin typeface="Calibri" panose="020F0502020204030204" pitchFamily="34" charset="0"/>
                        </a:rPr>
                        <a:t>Handoff documented when more than one provider associated with case (attending to attending, CRNA/resident to CRNA/ resident)</a:t>
                      </a:r>
                    </a:p>
                  </a:txBody>
                  <a:tcPr marL="6350" marR="6350" marT="6350" marB="0" anchor="b"/>
                </a:tc>
              </a:tr>
              <a:tr h="675115">
                <a:tc>
                  <a:txBody>
                    <a:bodyPr/>
                    <a:lstStyle/>
                    <a:p>
                      <a:pPr algn="l" fontAlgn="b"/>
                      <a:r>
                        <a:rPr lang="en-US" sz="2000" b="0" i="0" u="none" strike="noStrike" dirty="0" smtClean="0">
                          <a:solidFill>
                            <a:srgbClr val="000000"/>
                          </a:solidFill>
                          <a:effectLst/>
                          <a:latin typeface="Calibri" panose="020F0502020204030204" pitchFamily="34" charset="0"/>
                        </a:rPr>
                        <a:t>Inclusion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a:solidFill>
                            <a:srgbClr val="000000"/>
                          </a:solidFill>
                          <a:effectLst/>
                          <a:latin typeface="Calibri" panose="020F0502020204030204" pitchFamily="34" charset="0"/>
                        </a:rPr>
                        <a:t>All intraoperative transitions of care between anesthesia providers</a:t>
                      </a:r>
                    </a:p>
                  </a:txBody>
                  <a:tcPr marL="6350" marR="6350" marT="6350" marB="0" anchor="b"/>
                </a:tc>
              </a:tr>
              <a:tr h="664352">
                <a:tc>
                  <a:txBody>
                    <a:bodyPr/>
                    <a:lstStyle/>
                    <a:p>
                      <a:pPr algn="l" fontAlgn="b"/>
                      <a:r>
                        <a:rPr lang="en-US" sz="2000" b="0" i="0" u="none" strike="noStrike" dirty="0" smtClean="0">
                          <a:solidFill>
                            <a:srgbClr val="000000"/>
                          </a:solidFill>
                          <a:effectLst/>
                          <a:latin typeface="Calibri" panose="020F0502020204030204" pitchFamily="34" charset="0"/>
                        </a:rPr>
                        <a:t>Exclusion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Cases </a:t>
                      </a:r>
                      <a:r>
                        <a:rPr lang="en-US" sz="2000" b="0" i="0" u="none" strike="noStrike" dirty="0">
                          <a:solidFill>
                            <a:srgbClr val="000000"/>
                          </a:solidFill>
                          <a:effectLst/>
                          <a:latin typeface="Calibri" panose="020F0502020204030204" pitchFamily="34" charset="0"/>
                        </a:rPr>
                        <a:t>where there are not any handoffs between anesthesia providers</a:t>
                      </a:r>
                    </a:p>
                  </a:txBody>
                  <a:tcPr marL="6350" marR="6350" marT="6350" marB="0" anchor="b"/>
                </a:tc>
              </a:tr>
              <a:tr h="698104">
                <a:tc>
                  <a:txBody>
                    <a:bodyPr/>
                    <a:lstStyle/>
                    <a:p>
                      <a:pPr algn="l" fontAlgn="b"/>
                      <a:r>
                        <a:rPr lang="en-US" sz="2000" b="0" i="0" u="none" strike="noStrike" dirty="0" smtClean="0">
                          <a:solidFill>
                            <a:srgbClr val="000000"/>
                          </a:solidFill>
                          <a:effectLst/>
                          <a:latin typeface="Calibri" panose="020F0502020204030204" pitchFamily="34" charset="0"/>
                        </a:rPr>
                        <a:t>Success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Documented </a:t>
                      </a:r>
                      <a:r>
                        <a:rPr lang="en-US" sz="2000" b="0" i="0" u="none" strike="noStrike" dirty="0">
                          <a:solidFill>
                            <a:srgbClr val="000000"/>
                          </a:solidFill>
                          <a:effectLst/>
                          <a:latin typeface="Calibri" panose="020F0502020204030204" pitchFamily="34" charset="0"/>
                        </a:rPr>
                        <a:t>handoff </a:t>
                      </a:r>
                      <a:r>
                        <a:rPr lang="en-US" sz="2000" b="0" i="0" u="none" strike="noStrike" dirty="0" smtClean="0">
                          <a:solidFill>
                            <a:srgbClr val="000000"/>
                          </a:solidFill>
                          <a:effectLst/>
                          <a:latin typeface="Calibri" panose="020F0502020204030204" pitchFamily="34" charset="0"/>
                        </a:rPr>
                        <a:t>with appropriate</a:t>
                      </a:r>
                      <a:r>
                        <a:rPr lang="en-US" sz="2000" b="0" i="0" u="none" strike="noStrike" baseline="0" dirty="0" smtClean="0">
                          <a:solidFill>
                            <a:srgbClr val="000000"/>
                          </a:solidFill>
                          <a:effectLst/>
                          <a:latin typeface="Calibri" panose="020F0502020204030204" pitchFamily="34" charset="0"/>
                        </a:rPr>
                        <a:t> elements </a:t>
                      </a:r>
                      <a:r>
                        <a:rPr lang="en-US" sz="2000" b="0" i="0" u="none" strike="noStrike" dirty="0" smtClean="0">
                          <a:solidFill>
                            <a:srgbClr val="000000"/>
                          </a:solidFill>
                          <a:effectLst/>
                          <a:latin typeface="Calibri" panose="020F0502020204030204" pitchFamily="34" charset="0"/>
                        </a:rPr>
                        <a:t>between </a:t>
                      </a:r>
                      <a:r>
                        <a:rPr lang="en-US" sz="2000" b="0" i="0" u="none" strike="noStrike" dirty="0">
                          <a:solidFill>
                            <a:srgbClr val="000000"/>
                          </a:solidFill>
                          <a:effectLst/>
                          <a:latin typeface="Calibri" panose="020F0502020204030204" pitchFamily="34" charset="0"/>
                        </a:rPr>
                        <a:t>providers</a:t>
                      </a:r>
                    </a:p>
                  </a:txBody>
                  <a:tcPr marL="6350" marR="6350" marT="6350" marB="0" anchor="b"/>
                </a:tc>
              </a:tr>
              <a:tr h="2825496">
                <a:tc>
                  <a:txBody>
                    <a:bodyPr/>
                    <a:lstStyle/>
                    <a:p>
                      <a:pPr algn="l" fontAlgn="b"/>
                      <a:r>
                        <a:rPr lang="en-US" sz="2000" b="0" i="0" u="none" strike="noStrike" dirty="0" smtClean="0">
                          <a:solidFill>
                            <a:srgbClr val="000000"/>
                          </a:solidFill>
                          <a:effectLst/>
                          <a:latin typeface="Calibri" panose="020F0502020204030204" pitchFamily="34" charset="0"/>
                        </a:rPr>
                        <a:t>Rational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Hand-offs of care are a vulnerable moment for patient safety, but required in any 24/7 healthcare system.  Anesthesia providers routinely transfer care of a patient during a case, and are responsible for transmitting knowledge about patient history, a summary of intraoperative events, and future plans for hemodynamic and pain management to the new care team.  Evidence demonstrates that this process can be facilitated by use of a checklist that motivates completion of all key components of the transfer, and this is an emerging best practice in anesthesia care.  </a:t>
                      </a:r>
                    </a:p>
                  </a:txBody>
                  <a:tcPr marL="6350" marR="6350" marT="6350" marB="0" anchor="b"/>
                </a:tc>
              </a:tr>
            </a:tbl>
          </a:graphicData>
        </a:graphic>
      </p:graphicFrame>
    </p:spTree>
    <p:extLst>
      <p:ext uri="{BB962C8B-B14F-4D97-AF65-F5344CB8AC3E}">
        <p14:creationId xmlns:p14="http://schemas.microsoft.com/office/powerpoint/2010/main" val="1085830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75060613"/>
              </p:ext>
            </p:extLst>
          </p:nvPr>
        </p:nvGraphicFramePr>
        <p:xfrm>
          <a:off x="265176" y="175133"/>
          <a:ext cx="11649456" cy="6088507"/>
        </p:xfrm>
        <a:graphic>
          <a:graphicData uri="http://schemas.openxmlformats.org/drawingml/2006/table">
            <a:tbl>
              <a:tblPr>
                <a:tableStyleId>{5C22544A-7EE6-4342-B048-85BDC9FD1C3A}</a:tableStyleId>
              </a:tblPr>
              <a:tblGrid>
                <a:gridCol w="3236976"/>
                <a:gridCol w="8412480"/>
              </a:tblGrid>
              <a:tr h="362602">
                <a:tc>
                  <a:txBody>
                    <a:bodyPr/>
                    <a:lstStyle/>
                    <a:p>
                      <a:pPr algn="l" fontAlgn="ctr"/>
                      <a:r>
                        <a:rPr lang="en-US" sz="2000" b="0" i="0" u="none" strike="noStrike" dirty="0" smtClean="0">
                          <a:solidFill>
                            <a:srgbClr val="000000"/>
                          </a:solidFill>
                          <a:effectLst/>
                          <a:latin typeface="Calibri" panose="020F0502020204030204" pitchFamily="34" charset="0"/>
                        </a:rPr>
                        <a:t>Measure</a:t>
                      </a:r>
                      <a:endParaRPr lang="en-US" sz="20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2000" b="0" i="0" u="none" strike="noStrike">
                          <a:solidFill>
                            <a:srgbClr val="000000"/>
                          </a:solidFill>
                          <a:effectLst/>
                          <a:latin typeface="Calibri" panose="020F0502020204030204" pitchFamily="34" charset="0"/>
                        </a:rPr>
                        <a:t>Appropriate transition of care</a:t>
                      </a:r>
                    </a:p>
                  </a:txBody>
                  <a:tcPr marL="6350" marR="6350" marT="6350" marB="0" anchor="ctr"/>
                </a:tc>
              </a:tr>
              <a:tr h="59612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Description</a:t>
                      </a: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Handoff between provider and PACU nurse </a:t>
                      </a:r>
                      <a:r>
                        <a:rPr lang="en-US" sz="2000" b="0" i="0" u="none" strike="noStrike" dirty="0" smtClean="0">
                          <a:solidFill>
                            <a:srgbClr val="000000"/>
                          </a:solidFill>
                          <a:effectLst/>
                          <a:latin typeface="Calibri" panose="020F0502020204030204" pitchFamily="34" charset="0"/>
                        </a:rPr>
                        <a:t>documented</a:t>
                      </a:r>
                      <a:endParaRPr lang="en-US" sz="2000" b="0" i="0" u="none" strike="noStrike" dirty="0">
                        <a:solidFill>
                          <a:srgbClr val="000000"/>
                        </a:solidFill>
                        <a:effectLst/>
                        <a:latin typeface="Calibri" panose="020F0502020204030204" pitchFamily="34" charset="0"/>
                      </a:endParaRPr>
                    </a:p>
                  </a:txBody>
                  <a:tcPr marL="6350" marR="6350" marT="6350" marB="0" anchor="b"/>
                </a:tc>
              </a:tr>
              <a:tr h="995155">
                <a:tc>
                  <a:txBody>
                    <a:bodyPr/>
                    <a:lstStyle/>
                    <a:p>
                      <a:pPr algn="l" fontAlgn="b"/>
                      <a:r>
                        <a:rPr lang="en-US" sz="2000" b="0" i="0" u="none" strike="noStrike" dirty="0" smtClean="0">
                          <a:solidFill>
                            <a:srgbClr val="000000"/>
                          </a:solidFill>
                          <a:effectLst/>
                          <a:latin typeface="Calibri" panose="020F0502020204030204" pitchFamily="34" charset="0"/>
                        </a:rPr>
                        <a:t>Inclusion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All </a:t>
                      </a:r>
                      <a:r>
                        <a:rPr lang="en-US" sz="2000" b="0" i="0" u="none" strike="noStrike" dirty="0">
                          <a:solidFill>
                            <a:srgbClr val="000000"/>
                          </a:solidFill>
                          <a:effectLst/>
                          <a:latin typeface="Calibri" panose="020F0502020204030204" pitchFamily="34" charset="0"/>
                        </a:rPr>
                        <a:t>age patients under the care of an anesthesia practitioner AND </a:t>
                      </a:r>
                      <a:br>
                        <a:rPr lang="en-US" sz="2000" b="0" i="0" u="none" strike="noStrike" dirty="0">
                          <a:solidFill>
                            <a:srgbClr val="000000"/>
                          </a:solidFill>
                          <a:effectLst/>
                          <a:latin typeface="Calibri" panose="020F0502020204030204" pitchFamily="34" charset="0"/>
                        </a:rPr>
                      </a:br>
                      <a:r>
                        <a:rPr lang="en-US" sz="2000" b="0" i="0" u="none" strike="noStrike" dirty="0" smtClean="0">
                          <a:solidFill>
                            <a:srgbClr val="000000"/>
                          </a:solidFill>
                          <a:effectLst/>
                          <a:latin typeface="Calibri" panose="020F0502020204030204" pitchFamily="34" charset="0"/>
                        </a:rPr>
                        <a:t>Patients</a:t>
                      </a:r>
                      <a:r>
                        <a:rPr lang="en-US" sz="2000" b="0" i="0" u="none" strike="noStrike" baseline="0" dirty="0" smtClean="0">
                          <a:solidFill>
                            <a:srgbClr val="000000"/>
                          </a:solidFill>
                          <a:effectLst/>
                          <a:latin typeface="Calibri" panose="020F0502020204030204" pitchFamily="34" charset="0"/>
                        </a:rPr>
                        <a:t> </a:t>
                      </a:r>
                      <a:r>
                        <a:rPr lang="en-US" sz="2000" b="0" i="0" u="none" strike="noStrike" dirty="0" smtClean="0">
                          <a:solidFill>
                            <a:srgbClr val="000000"/>
                          </a:solidFill>
                          <a:effectLst/>
                          <a:latin typeface="Calibri" panose="020F0502020204030204" pitchFamily="34" charset="0"/>
                        </a:rPr>
                        <a:t>transferred </a:t>
                      </a:r>
                      <a:r>
                        <a:rPr lang="en-US" sz="2000" b="0" i="0" u="none" strike="noStrike" dirty="0">
                          <a:solidFill>
                            <a:srgbClr val="000000"/>
                          </a:solidFill>
                          <a:effectLst/>
                          <a:latin typeface="Calibri" panose="020F0502020204030204" pitchFamily="34" charset="0"/>
                        </a:rPr>
                        <a:t>directly to the PACU at the completion of the anesthetic.</a:t>
                      </a:r>
                    </a:p>
                  </a:txBody>
                  <a:tcPr marL="6350" marR="6350" marT="6350" marB="0" anchor="b"/>
                </a:tc>
              </a:tr>
              <a:tr h="595901">
                <a:tc>
                  <a:txBody>
                    <a:bodyPr/>
                    <a:lstStyle/>
                    <a:p>
                      <a:pPr algn="l" fontAlgn="b"/>
                      <a:r>
                        <a:rPr lang="en-US" sz="2000" b="0" i="0" u="none" strike="noStrike" dirty="0" smtClean="0">
                          <a:solidFill>
                            <a:srgbClr val="000000"/>
                          </a:solidFill>
                          <a:effectLst/>
                          <a:latin typeface="Calibri" panose="020F0502020204030204" pitchFamily="34" charset="0"/>
                        </a:rPr>
                        <a:t>Exclusion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Patients transferred to </a:t>
                      </a:r>
                      <a:r>
                        <a:rPr lang="en-US" sz="2000" b="0" i="0" u="none" strike="noStrike" dirty="0">
                          <a:solidFill>
                            <a:srgbClr val="000000"/>
                          </a:solidFill>
                          <a:effectLst/>
                          <a:latin typeface="Calibri" panose="020F0502020204030204" pitchFamily="34" charset="0"/>
                        </a:rPr>
                        <a:t>the ICU.</a:t>
                      </a:r>
                    </a:p>
                  </a:txBody>
                  <a:tcPr marL="6350" marR="6350" marT="6350" marB="0" anchor="b"/>
                </a:tc>
              </a:tr>
              <a:tr h="795528">
                <a:tc>
                  <a:txBody>
                    <a:bodyPr/>
                    <a:lstStyle/>
                    <a:p>
                      <a:pPr algn="l" fontAlgn="b"/>
                      <a:r>
                        <a:rPr lang="en-US" sz="2000" b="0" i="0" u="none" strike="noStrike" dirty="0" smtClean="0">
                          <a:solidFill>
                            <a:srgbClr val="000000"/>
                          </a:solidFill>
                          <a:effectLst/>
                          <a:latin typeface="Calibri" panose="020F0502020204030204" pitchFamily="34" charset="0"/>
                        </a:rPr>
                        <a:t>Success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Documentation of handoff </a:t>
                      </a:r>
                      <a:r>
                        <a:rPr lang="en-US" sz="2000" b="0" i="0" u="none" strike="noStrike" dirty="0" smtClean="0">
                          <a:solidFill>
                            <a:srgbClr val="000000"/>
                          </a:solidFill>
                          <a:effectLst/>
                          <a:latin typeface="Calibri" panose="020F0502020204030204" pitchFamily="34" charset="0"/>
                        </a:rPr>
                        <a:t>with required handoff elements</a:t>
                      </a:r>
                      <a:r>
                        <a:rPr lang="en-US" sz="2000" b="0" i="0" u="none" strike="noStrike" baseline="0" dirty="0" smtClean="0">
                          <a:solidFill>
                            <a:srgbClr val="000000"/>
                          </a:solidFill>
                          <a:effectLst/>
                          <a:latin typeface="Calibri" panose="020F0502020204030204" pitchFamily="34" charset="0"/>
                        </a:rPr>
                        <a:t> </a:t>
                      </a:r>
                      <a:r>
                        <a:rPr lang="en-US" sz="2000" b="0" i="0" u="none" strike="noStrike" dirty="0" smtClean="0">
                          <a:solidFill>
                            <a:srgbClr val="000000"/>
                          </a:solidFill>
                          <a:effectLst/>
                          <a:latin typeface="Calibri" panose="020F0502020204030204" pitchFamily="34" charset="0"/>
                        </a:rPr>
                        <a:t>between </a:t>
                      </a:r>
                      <a:r>
                        <a:rPr lang="en-US" sz="2000" b="0" i="0" u="none" strike="noStrike" dirty="0">
                          <a:solidFill>
                            <a:srgbClr val="000000"/>
                          </a:solidFill>
                          <a:effectLst/>
                          <a:latin typeface="Calibri" panose="020F0502020204030204" pitchFamily="34" charset="0"/>
                        </a:rPr>
                        <a:t>anesthesia provider and PACU clinician</a:t>
                      </a:r>
                    </a:p>
                  </a:txBody>
                  <a:tcPr marL="6350" marR="6350" marT="6350" marB="0" anchor="b"/>
                </a:tc>
              </a:tr>
              <a:tr h="2743200">
                <a:tc>
                  <a:txBody>
                    <a:bodyPr/>
                    <a:lstStyle/>
                    <a:p>
                      <a:pPr algn="l" fontAlgn="b"/>
                      <a:r>
                        <a:rPr lang="en-US" sz="2000" b="0" i="0" u="none" strike="noStrike" dirty="0" smtClean="0">
                          <a:solidFill>
                            <a:srgbClr val="000000"/>
                          </a:solidFill>
                          <a:effectLst/>
                          <a:latin typeface="Calibri" panose="020F0502020204030204" pitchFamily="34" charset="0"/>
                        </a:rPr>
                        <a:t>Rational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Hand-offs of care are a vulnerable moment for patient safety, but required in any 24/7 healthcare system.  Anesthesia providers routinely transfer care of a patient during a case, and are responsible for transmitting knowledge about patient history, a summary of intraoperative events, and future plans for hemodynamic and pain management to the new care team.  Evidence demonstrates that this process can be facilitated by use of a checklist that motivates completion of all key components of the transfer, and this is an emerging best practice in anesthesia care.  </a:t>
                      </a:r>
                      <a:endParaRPr lang="en-US" sz="2000" b="0" i="0" u="none" strike="noStrike" dirty="0">
                        <a:solidFill>
                          <a:srgbClr val="000000"/>
                        </a:solidFill>
                        <a:effectLst/>
                        <a:latin typeface="Calibri" panose="020F0502020204030204" pitchFamily="34" charset="0"/>
                      </a:endParaRPr>
                    </a:p>
                  </a:txBody>
                  <a:tcPr marL="6350" marR="6350" marT="6350" marB="0" anchor="b"/>
                </a:tc>
              </a:tr>
            </a:tbl>
          </a:graphicData>
        </a:graphic>
      </p:graphicFrame>
    </p:spTree>
    <p:extLst>
      <p:ext uri="{BB962C8B-B14F-4D97-AF65-F5344CB8AC3E}">
        <p14:creationId xmlns:p14="http://schemas.microsoft.com/office/powerpoint/2010/main" val="3436700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78219392"/>
              </p:ext>
            </p:extLst>
          </p:nvPr>
        </p:nvGraphicFramePr>
        <p:xfrm>
          <a:off x="192024" y="147701"/>
          <a:ext cx="11649456" cy="4174108"/>
        </p:xfrm>
        <a:graphic>
          <a:graphicData uri="http://schemas.openxmlformats.org/drawingml/2006/table">
            <a:tbl>
              <a:tblPr>
                <a:tableStyleId>{5C22544A-7EE6-4342-B048-85BDC9FD1C3A}</a:tableStyleId>
              </a:tblPr>
              <a:tblGrid>
                <a:gridCol w="3236976"/>
                <a:gridCol w="8412480"/>
              </a:tblGrid>
              <a:tr h="362602">
                <a:tc>
                  <a:txBody>
                    <a:bodyPr/>
                    <a:lstStyle/>
                    <a:p>
                      <a:pPr algn="l" fontAlgn="ctr"/>
                      <a:r>
                        <a:rPr lang="en-US" sz="2000" b="0" i="0" u="none" strike="noStrike" dirty="0" smtClean="0">
                          <a:solidFill>
                            <a:srgbClr val="000000"/>
                          </a:solidFill>
                          <a:effectLst/>
                          <a:latin typeface="Calibri" panose="020F0502020204030204" pitchFamily="34" charset="0"/>
                        </a:rPr>
                        <a:t>Measure</a:t>
                      </a:r>
                      <a:endParaRPr lang="en-US" sz="2000" b="0" i="0" u="none" strike="noStrike" dirty="0">
                        <a:solidFill>
                          <a:srgbClr val="000000"/>
                        </a:solidFill>
                        <a:effectLst/>
                        <a:latin typeface="Calibri" panose="020F0502020204030204" pitchFamily="34" charset="0"/>
                      </a:endParaRPr>
                    </a:p>
                  </a:txBody>
                  <a:tcPr marL="0" marR="0" marT="0" marB="0" anchor="ctr"/>
                </a:tc>
                <a:tc>
                  <a:txBody>
                    <a:bodyPr/>
                    <a:lstStyle/>
                    <a:p>
                      <a:pPr lvl="0"/>
                      <a:r>
                        <a:rPr lang="en-US" sz="2000" kern="1200" dirty="0" smtClean="0">
                          <a:solidFill>
                            <a:schemeClr val="dk1"/>
                          </a:solidFill>
                          <a:effectLst/>
                          <a:latin typeface="+mn-lt"/>
                          <a:ea typeface="+mn-ea"/>
                          <a:cs typeface="+mn-cs"/>
                        </a:rPr>
                        <a:t>Avoiding intraoperative hypotension</a:t>
                      </a:r>
                      <a:endParaRPr lang="en-US" sz="2000" kern="1200" dirty="0">
                        <a:solidFill>
                          <a:schemeClr val="dk1"/>
                        </a:solidFill>
                        <a:effectLst/>
                        <a:latin typeface="+mn-lt"/>
                        <a:ea typeface="+mn-ea"/>
                        <a:cs typeface="+mn-cs"/>
                      </a:endParaRPr>
                    </a:p>
                  </a:txBody>
                  <a:tcPr marL="6350" marR="6350" marT="6350" marB="0" anchor="ctr"/>
                </a:tc>
              </a:tr>
              <a:tr h="7607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Description</a:t>
                      </a: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Percentage of patients with mean arterial pressure less than </a:t>
                      </a:r>
                      <a:r>
                        <a:rPr lang="en-US" sz="2000" b="0" i="0" u="none" strike="noStrike" dirty="0" smtClean="0">
                          <a:solidFill>
                            <a:srgbClr val="000000"/>
                          </a:solidFill>
                          <a:effectLst/>
                          <a:latin typeface="Calibri" panose="020F0502020204030204" pitchFamily="34" charset="0"/>
                        </a:rPr>
                        <a:t>55 </a:t>
                      </a:r>
                      <a:r>
                        <a:rPr lang="en-US" sz="2000" b="0" i="0" u="none" strike="noStrike" dirty="0">
                          <a:solidFill>
                            <a:srgbClr val="000000"/>
                          </a:solidFill>
                          <a:effectLst/>
                          <a:latin typeface="Calibri" panose="020F0502020204030204" pitchFamily="34" charset="0"/>
                        </a:rPr>
                        <a:t>for </a:t>
                      </a:r>
                      <a:r>
                        <a:rPr lang="en-US" sz="2000" b="0" i="0" u="none" strike="noStrike" dirty="0" smtClean="0">
                          <a:solidFill>
                            <a:srgbClr val="000000"/>
                          </a:solidFill>
                          <a:effectLst/>
                          <a:latin typeface="Calibri" panose="020F0502020204030204" pitchFamily="34" charset="0"/>
                        </a:rPr>
                        <a:t>10 </a:t>
                      </a:r>
                      <a:r>
                        <a:rPr lang="en-US" sz="2000" b="0" i="0" u="none" strike="noStrike" dirty="0">
                          <a:solidFill>
                            <a:srgbClr val="000000"/>
                          </a:solidFill>
                          <a:effectLst/>
                          <a:latin typeface="Calibri" panose="020F0502020204030204" pitchFamily="34" charset="0"/>
                        </a:rPr>
                        <a:t>minutes</a:t>
                      </a:r>
                    </a:p>
                  </a:txBody>
                  <a:tcPr marL="6350" marR="6350" marT="6350" marB="0" anchor="b"/>
                </a:tc>
              </a:tr>
              <a:tr h="592819">
                <a:tc>
                  <a:txBody>
                    <a:bodyPr/>
                    <a:lstStyle/>
                    <a:p>
                      <a:pPr algn="l" fontAlgn="b"/>
                      <a:r>
                        <a:rPr lang="en-US" sz="2000" b="0" i="0" u="none" strike="noStrike" dirty="0" smtClean="0">
                          <a:solidFill>
                            <a:srgbClr val="000000"/>
                          </a:solidFill>
                          <a:effectLst/>
                          <a:latin typeface="Calibri" panose="020F0502020204030204" pitchFamily="34" charset="0"/>
                        </a:rPr>
                        <a:t>Inclusion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All adult patients </a:t>
                      </a:r>
                      <a:r>
                        <a:rPr lang="en-US" sz="2000" b="0" i="0" u="none" strike="noStrike" dirty="0">
                          <a:solidFill>
                            <a:srgbClr val="000000"/>
                          </a:solidFill>
                          <a:effectLst/>
                          <a:latin typeface="Calibri" panose="020F0502020204030204" pitchFamily="34" charset="0"/>
                        </a:rPr>
                        <a:t>undergoing anesthetics</a:t>
                      </a:r>
                    </a:p>
                  </a:txBody>
                  <a:tcPr marL="6350" marR="6350" marT="6350" marB="0" anchor="b"/>
                </a:tc>
              </a:tr>
              <a:tr h="941832">
                <a:tc>
                  <a:txBody>
                    <a:bodyPr/>
                    <a:lstStyle/>
                    <a:p>
                      <a:pPr algn="l" fontAlgn="b"/>
                      <a:r>
                        <a:rPr lang="en-US" sz="2000" b="0" i="0" u="none" strike="noStrike" dirty="0" smtClean="0">
                          <a:solidFill>
                            <a:srgbClr val="000000"/>
                          </a:solidFill>
                          <a:effectLst/>
                          <a:latin typeface="Calibri" panose="020F0502020204030204" pitchFamily="34" charset="0"/>
                        </a:rPr>
                        <a:t>Exclusion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a:solidFill>
                            <a:srgbClr val="000000"/>
                          </a:solidFill>
                          <a:effectLst/>
                          <a:latin typeface="Calibri" panose="020F0502020204030204" pitchFamily="34" charset="0"/>
                        </a:rPr>
                        <a:t>Patients less than 18 years old</a:t>
                      </a:r>
                      <a:br>
                        <a:rPr lang="en-US" sz="2000" b="0" i="0" u="none" strike="noStrike">
                          <a:solidFill>
                            <a:srgbClr val="000000"/>
                          </a:solidFill>
                          <a:effectLst/>
                          <a:latin typeface="Calibri" panose="020F0502020204030204" pitchFamily="34" charset="0"/>
                        </a:rPr>
                      </a:br>
                      <a:r>
                        <a:rPr lang="en-US" sz="2000" b="0" i="0" u="none" strike="noStrike">
                          <a:solidFill>
                            <a:srgbClr val="000000"/>
                          </a:solidFill>
                          <a:effectLst/>
                          <a:latin typeface="Calibri" panose="020F0502020204030204" pitchFamily="34" charset="0"/>
                        </a:rPr>
                        <a:t>Patients with baseline MAP less than 55 mmHg</a:t>
                      </a:r>
                    </a:p>
                  </a:txBody>
                  <a:tcPr marL="6350" marR="6350" marT="6350" marB="0" anchor="b"/>
                </a:tc>
              </a:tr>
              <a:tr h="588677">
                <a:tc>
                  <a:txBody>
                    <a:bodyPr/>
                    <a:lstStyle/>
                    <a:p>
                      <a:pPr algn="l" fontAlgn="b"/>
                      <a:r>
                        <a:rPr lang="en-US" sz="2000" b="0" i="0" u="none" strike="noStrike" dirty="0" smtClean="0">
                          <a:solidFill>
                            <a:srgbClr val="000000"/>
                          </a:solidFill>
                          <a:effectLst/>
                          <a:latin typeface="Calibri" panose="020F0502020204030204" pitchFamily="34" charset="0"/>
                        </a:rPr>
                        <a:t>Success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Cases </a:t>
                      </a:r>
                      <a:r>
                        <a:rPr lang="en-US" sz="2000" b="0" i="0" u="none" strike="noStrike" dirty="0">
                          <a:solidFill>
                            <a:srgbClr val="000000"/>
                          </a:solidFill>
                          <a:effectLst/>
                          <a:latin typeface="Calibri" panose="020F0502020204030204" pitchFamily="34" charset="0"/>
                        </a:rPr>
                        <a:t>where the MAP </a:t>
                      </a:r>
                      <a:r>
                        <a:rPr lang="en-US" sz="2000" b="0" i="0" u="none" strike="noStrike" dirty="0" smtClean="0">
                          <a:solidFill>
                            <a:srgbClr val="000000"/>
                          </a:solidFill>
                          <a:effectLst/>
                          <a:latin typeface="Calibri" panose="020F0502020204030204" pitchFamily="34" charset="0"/>
                        </a:rPr>
                        <a:t>does not fall below </a:t>
                      </a:r>
                      <a:r>
                        <a:rPr lang="en-US" sz="2000" b="0" i="0" u="none" strike="noStrike" dirty="0">
                          <a:solidFill>
                            <a:srgbClr val="000000"/>
                          </a:solidFill>
                          <a:effectLst/>
                          <a:latin typeface="Calibri" panose="020F0502020204030204" pitchFamily="34" charset="0"/>
                        </a:rPr>
                        <a:t>55 for more than </a:t>
                      </a:r>
                      <a:r>
                        <a:rPr lang="en-US" sz="2000" b="0" i="0" u="none" strike="noStrike" dirty="0" smtClean="0">
                          <a:solidFill>
                            <a:srgbClr val="000000"/>
                          </a:solidFill>
                          <a:effectLst/>
                          <a:latin typeface="Calibri" panose="020F0502020204030204" pitchFamily="34" charset="0"/>
                        </a:rPr>
                        <a:t>10</a:t>
                      </a:r>
                      <a:r>
                        <a:rPr lang="en-US" sz="2000" b="0" i="0" u="none" strike="noStrike" baseline="0" dirty="0" smtClean="0">
                          <a:solidFill>
                            <a:srgbClr val="000000"/>
                          </a:solidFill>
                          <a:effectLst/>
                          <a:latin typeface="Calibri" panose="020F0502020204030204" pitchFamily="34" charset="0"/>
                        </a:rPr>
                        <a:t> </a:t>
                      </a:r>
                      <a:r>
                        <a:rPr lang="en-US" sz="2000" b="0" i="0" u="none" strike="noStrike" dirty="0" smtClean="0">
                          <a:solidFill>
                            <a:srgbClr val="000000"/>
                          </a:solidFill>
                          <a:effectLst/>
                          <a:latin typeface="Calibri" panose="020F0502020204030204" pitchFamily="34" charset="0"/>
                        </a:rPr>
                        <a:t>minutes</a:t>
                      </a:r>
                      <a:endParaRPr lang="en-US" sz="2000" b="0" i="0" u="none" strike="noStrike" dirty="0">
                        <a:solidFill>
                          <a:srgbClr val="000000"/>
                        </a:solidFill>
                        <a:effectLst/>
                        <a:latin typeface="Calibri" panose="020F0502020204030204" pitchFamily="34" charset="0"/>
                      </a:endParaRPr>
                    </a:p>
                  </a:txBody>
                  <a:tcPr marL="6350" marR="6350" marT="6350" marB="0" anchor="b"/>
                </a:tc>
              </a:tr>
              <a:tr h="927465">
                <a:tc>
                  <a:txBody>
                    <a:bodyPr/>
                    <a:lstStyle/>
                    <a:p>
                      <a:pPr algn="l" fontAlgn="b"/>
                      <a:r>
                        <a:rPr lang="en-US" sz="2000" b="0" i="0" u="none" strike="noStrike" dirty="0" smtClean="0">
                          <a:solidFill>
                            <a:srgbClr val="000000"/>
                          </a:solidFill>
                          <a:effectLst/>
                          <a:latin typeface="Calibri" panose="020F0502020204030204" pitchFamily="34" charset="0"/>
                        </a:rPr>
                        <a:t>Rational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A drop in MAP below 55 </a:t>
                      </a:r>
                      <a:r>
                        <a:rPr lang="en-US" sz="2000" b="0" i="0" u="none" strike="noStrike" dirty="0" err="1">
                          <a:solidFill>
                            <a:srgbClr val="000000"/>
                          </a:solidFill>
                          <a:effectLst/>
                          <a:latin typeface="Calibri" panose="020F0502020204030204" pitchFamily="34" charset="0"/>
                        </a:rPr>
                        <a:t>mHg</a:t>
                      </a:r>
                      <a:r>
                        <a:rPr lang="en-US" sz="2000" b="0" i="0" u="none" strike="noStrike" dirty="0">
                          <a:solidFill>
                            <a:srgbClr val="000000"/>
                          </a:solidFill>
                          <a:effectLst/>
                          <a:latin typeface="Calibri" panose="020F0502020204030204" pitchFamily="34" charset="0"/>
                        </a:rPr>
                        <a:t> during surgery puts the patient at higher risk for postoperative cardiac adverse events (CAEs) and acute renal injury</a:t>
                      </a:r>
                    </a:p>
                  </a:txBody>
                  <a:tcPr marL="6350" marR="6350" marT="6350" marB="0" anchor="b"/>
                </a:tc>
              </a:tr>
            </a:tbl>
          </a:graphicData>
        </a:graphic>
      </p:graphicFrame>
    </p:spTree>
    <p:extLst>
      <p:ext uri="{BB962C8B-B14F-4D97-AF65-F5344CB8AC3E}">
        <p14:creationId xmlns:p14="http://schemas.microsoft.com/office/powerpoint/2010/main" val="267892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38796480"/>
              </p:ext>
            </p:extLst>
          </p:nvPr>
        </p:nvGraphicFramePr>
        <p:xfrm>
          <a:off x="182880" y="193421"/>
          <a:ext cx="11649456" cy="3829939"/>
        </p:xfrm>
        <a:graphic>
          <a:graphicData uri="http://schemas.openxmlformats.org/drawingml/2006/table">
            <a:tbl>
              <a:tblPr>
                <a:tableStyleId>{5C22544A-7EE6-4342-B048-85BDC9FD1C3A}</a:tableStyleId>
              </a:tblPr>
              <a:tblGrid>
                <a:gridCol w="3236976"/>
                <a:gridCol w="8412480"/>
              </a:tblGrid>
              <a:tr h="362602">
                <a:tc>
                  <a:txBody>
                    <a:bodyPr/>
                    <a:lstStyle/>
                    <a:p>
                      <a:pPr algn="l" fontAlgn="ctr"/>
                      <a:r>
                        <a:rPr lang="en-US" sz="2000" b="0" i="0" u="none" strike="noStrike" dirty="0" smtClean="0">
                          <a:solidFill>
                            <a:srgbClr val="000000"/>
                          </a:solidFill>
                          <a:effectLst/>
                          <a:latin typeface="Calibri" panose="020F0502020204030204" pitchFamily="34" charset="0"/>
                        </a:rPr>
                        <a:t>Measure</a:t>
                      </a:r>
                      <a:endParaRPr lang="en-US" sz="2000" b="0" i="0" u="none" strike="noStrike" dirty="0">
                        <a:solidFill>
                          <a:srgbClr val="000000"/>
                        </a:solidFill>
                        <a:effectLst/>
                        <a:latin typeface="Calibri" panose="020F0502020204030204" pitchFamily="34" charset="0"/>
                      </a:endParaRPr>
                    </a:p>
                  </a:txBody>
                  <a:tcPr marL="0" marR="0" marT="0" marB="0" anchor="ctr"/>
                </a:tc>
                <a:tc>
                  <a:txBody>
                    <a:bodyPr/>
                    <a:lstStyle/>
                    <a:p>
                      <a:pPr lvl="0"/>
                      <a:r>
                        <a:rPr lang="en-US" sz="2000" kern="1200" dirty="0" smtClean="0">
                          <a:solidFill>
                            <a:schemeClr val="dk1"/>
                          </a:solidFill>
                          <a:effectLst/>
                          <a:latin typeface="+mn-lt"/>
                          <a:ea typeface="+mn-ea"/>
                          <a:cs typeface="+mn-cs"/>
                        </a:rPr>
                        <a:t>Avoiding gaps in systolic or mean arterial pressure measurement</a:t>
                      </a:r>
                      <a:endParaRPr lang="en-US" sz="2000" kern="1200" dirty="0">
                        <a:solidFill>
                          <a:schemeClr val="dk1"/>
                        </a:solidFill>
                        <a:effectLst/>
                        <a:latin typeface="+mn-lt"/>
                        <a:ea typeface="+mn-ea"/>
                        <a:cs typeface="+mn-cs"/>
                      </a:endParaRPr>
                    </a:p>
                  </a:txBody>
                  <a:tcPr marL="6350" marR="6350" marT="6350" marB="0" anchor="ctr"/>
                </a:tc>
              </a:tr>
              <a:tr h="75156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Description</a:t>
                      </a: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Percentage of patients with gaps in systolic or mean arterial pressure during case – greater than </a:t>
                      </a:r>
                      <a:r>
                        <a:rPr lang="en-US" sz="2000" b="0" i="0" u="none" strike="noStrike" dirty="0" smtClean="0">
                          <a:solidFill>
                            <a:srgbClr val="000000"/>
                          </a:solidFill>
                          <a:effectLst/>
                          <a:latin typeface="Calibri" panose="020F0502020204030204" pitchFamily="34" charset="0"/>
                        </a:rPr>
                        <a:t>10</a:t>
                      </a:r>
                      <a:r>
                        <a:rPr lang="en-US" sz="2000" b="0" i="0" u="none" strike="noStrike" baseline="0" dirty="0" smtClean="0">
                          <a:solidFill>
                            <a:srgbClr val="000000"/>
                          </a:solidFill>
                          <a:effectLst/>
                          <a:latin typeface="Calibri" panose="020F0502020204030204" pitchFamily="34" charset="0"/>
                        </a:rPr>
                        <a:t> </a:t>
                      </a:r>
                      <a:r>
                        <a:rPr lang="en-US" sz="2000" b="0" i="0" u="none" strike="noStrike" dirty="0" smtClean="0">
                          <a:solidFill>
                            <a:srgbClr val="000000"/>
                          </a:solidFill>
                          <a:effectLst/>
                          <a:latin typeface="Calibri" panose="020F0502020204030204" pitchFamily="34" charset="0"/>
                        </a:rPr>
                        <a:t>minutes</a:t>
                      </a:r>
                      <a:endParaRPr lang="en-US" sz="2000" b="0" i="0" u="none" strike="noStrike" dirty="0">
                        <a:solidFill>
                          <a:srgbClr val="000000"/>
                        </a:solidFill>
                        <a:effectLst/>
                        <a:latin typeface="Calibri" panose="020F0502020204030204" pitchFamily="34" charset="0"/>
                      </a:endParaRPr>
                    </a:p>
                  </a:txBody>
                  <a:tcPr marL="6350" marR="6350" marT="6350" marB="0" anchor="b"/>
                </a:tc>
              </a:tr>
              <a:tr h="601963">
                <a:tc>
                  <a:txBody>
                    <a:bodyPr/>
                    <a:lstStyle/>
                    <a:p>
                      <a:pPr algn="l" fontAlgn="b"/>
                      <a:r>
                        <a:rPr lang="en-US" sz="2000" b="0" i="0" u="none" strike="noStrike" dirty="0" smtClean="0">
                          <a:solidFill>
                            <a:srgbClr val="000000"/>
                          </a:solidFill>
                          <a:effectLst/>
                          <a:latin typeface="Calibri" panose="020F0502020204030204" pitchFamily="34" charset="0"/>
                        </a:rPr>
                        <a:t>Inclusion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All patients </a:t>
                      </a:r>
                      <a:r>
                        <a:rPr lang="en-US" sz="2000" b="0" i="0" u="none" strike="noStrike" dirty="0">
                          <a:solidFill>
                            <a:srgbClr val="000000"/>
                          </a:solidFill>
                          <a:effectLst/>
                          <a:latin typeface="Calibri" panose="020F0502020204030204" pitchFamily="34" charset="0"/>
                        </a:rPr>
                        <a:t>undergoing anesthetics</a:t>
                      </a:r>
                    </a:p>
                  </a:txBody>
                  <a:tcPr marL="6350" marR="6350" marT="6350" marB="0" anchor="b"/>
                </a:tc>
              </a:tr>
              <a:tr h="614189">
                <a:tc>
                  <a:txBody>
                    <a:bodyPr/>
                    <a:lstStyle/>
                    <a:p>
                      <a:pPr algn="l" fontAlgn="b"/>
                      <a:r>
                        <a:rPr lang="en-US" sz="2000" b="0" i="0" u="none" strike="noStrike" dirty="0" smtClean="0">
                          <a:solidFill>
                            <a:srgbClr val="000000"/>
                          </a:solidFill>
                          <a:effectLst/>
                          <a:latin typeface="Calibri" panose="020F0502020204030204" pitchFamily="34" charset="0"/>
                        </a:rPr>
                        <a:t>Exclusion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None</a:t>
                      </a:r>
                      <a:endParaRPr lang="en-US" sz="2000" b="0" i="0" u="none" strike="noStrike" dirty="0">
                        <a:solidFill>
                          <a:srgbClr val="000000"/>
                        </a:solidFill>
                        <a:effectLst/>
                        <a:latin typeface="Calibri" panose="020F0502020204030204" pitchFamily="34" charset="0"/>
                      </a:endParaRPr>
                    </a:p>
                  </a:txBody>
                  <a:tcPr marL="6350" marR="6350" marT="6350" marB="0" anchor="b"/>
                </a:tc>
              </a:tr>
              <a:tr h="588677">
                <a:tc>
                  <a:txBody>
                    <a:bodyPr/>
                    <a:lstStyle/>
                    <a:p>
                      <a:pPr algn="l" fontAlgn="b"/>
                      <a:r>
                        <a:rPr lang="en-US" sz="2000" b="0" i="0" u="none" strike="noStrike" dirty="0" smtClean="0">
                          <a:solidFill>
                            <a:srgbClr val="000000"/>
                          </a:solidFill>
                          <a:effectLst/>
                          <a:latin typeface="Calibri" panose="020F0502020204030204" pitchFamily="34" charset="0"/>
                        </a:rPr>
                        <a:t>Success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Cases with no 10 minute gap in systolic</a:t>
                      </a:r>
                      <a:r>
                        <a:rPr lang="en-US" sz="2000" b="0" i="0" u="none" strike="noStrike" baseline="0" dirty="0" smtClean="0">
                          <a:solidFill>
                            <a:srgbClr val="000000"/>
                          </a:solidFill>
                          <a:effectLst/>
                          <a:latin typeface="Calibri" panose="020F0502020204030204" pitchFamily="34" charset="0"/>
                        </a:rPr>
                        <a:t> blood pressure measurement</a:t>
                      </a:r>
                      <a:endParaRPr lang="en-US" sz="2000" b="0" i="0" u="none" strike="noStrike" dirty="0">
                        <a:solidFill>
                          <a:srgbClr val="000000"/>
                        </a:solidFill>
                        <a:effectLst/>
                        <a:latin typeface="Calibri" panose="020F0502020204030204" pitchFamily="34" charset="0"/>
                      </a:endParaRPr>
                    </a:p>
                  </a:txBody>
                  <a:tcPr marL="6350" marR="6350" marT="6350" marB="0" anchor="b"/>
                </a:tc>
              </a:tr>
              <a:tr h="910939">
                <a:tc>
                  <a:txBody>
                    <a:bodyPr/>
                    <a:lstStyle/>
                    <a:p>
                      <a:pPr algn="l" fontAlgn="b"/>
                      <a:r>
                        <a:rPr lang="en-US" sz="2000" b="0" i="0" u="none" strike="noStrike" dirty="0" smtClean="0">
                          <a:solidFill>
                            <a:srgbClr val="000000"/>
                          </a:solidFill>
                          <a:effectLst/>
                          <a:latin typeface="Calibri" panose="020F0502020204030204" pitchFamily="34" charset="0"/>
                        </a:rPr>
                        <a:t>Rational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Standard ASA monitoring includes taking blood pressure at regular intervals to prevent hypotension and hypertension</a:t>
                      </a:r>
                    </a:p>
                  </a:txBody>
                  <a:tcPr marL="6350" marR="6350" marT="6350" marB="0" anchor="b"/>
                </a:tc>
              </a:tr>
            </a:tbl>
          </a:graphicData>
        </a:graphic>
      </p:graphicFrame>
    </p:spTree>
    <p:extLst>
      <p:ext uri="{BB962C8B-B14F-4D97-AF65-F5344CB8AC3E}">
        <p14:creationId xmlns:p14="http://schemas.microsoft.com/office/powerpoint/2010/main" val="776568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19897933"/>
              </p:ext>
            </p:extLst>
          </p:nvPr>
        </p:nvGraphicFramePr>
        <p:xfrm>
          <a:off x="192024" y="147701"/>
          <a:ext cx="11649456" cy="3802029"/>
        </p:xfrm>
        <a:graphic>
          <a:graphicData uri="http://schemas.openxmlformats.org/drawingml/2006/table">
            <a:tbl>
              <a:tblPr>
                <a:tableStyleId>{5C22544A-7EE6-4342-B048-85BDC9FD1C3A}</a:tableStyleId>
              </a:tblPr>
              <a:tblGrid>
                <a:gridCol w="3236976"/>
                <a:gridCol w="8412480"/>
              </a:tblGrid>
              <a:tr h="362602">
                <a:tc>
                  <a:txBody>
                    <a:bodyPr/>
                    <a:lstStyle/>
                    <a:p>
                      <a:pPr algn="l" fontAlgn="ctr"/>
                      <a:r>
                        <a:rPr lang="en-US" sz="2000" b="0" i="0" u="none" strike="noStrike" dirty="0" smtClean="0">
                          <a:solidFill>
                            <a:srgbClr val="000000"/>
                          </a:solidFill>
                          <a:effectLst/>
                          <a:latin typeface="Calibri" panose="020F0502020204030204" pitchFamily="34" charset="0"/>
                        </a:rPr>
                        <a:t>Measure</a:t>
                      </a:r>
                      <a:endParaRPr lang="en-US" sz="20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2000" b="0" i="0" u="none" strike="noStrike" dirty="0" smtClean="0">
                          <a:solidFill>
                            <a:srgbClr val="000000"/>
                          </a:solidFill>
                          <a:effectLst/>
                          <a:latin typeface="Calibri" panose="020F0502020204030204" pitchFamily="34" charset="0"/>
                        </a:rPr>
                        <a:t>Avoiding myocardial </a:t>
                      </a:r>
                      <a:r>
                        <a:rPr lang="en-US" sz="2000" b="0" i="0" u="none" strike="noStrike" dirty="0">
                          <a:solidFill>
                            <a:srgbClr val="000000"/>
                          </a:solidFill>
                          <a:effectLst/>
                          <a:latin typeface="Calibri" panose="020F0502020204030204" pitchFamily="34" charset="0"/>
                        </a:rPr>
                        <a:t>Injury</a:t>
                      </a:r>
                    </a:p>
                  </a:txBody>
                  <a:tcPr marL="6350" marR="6350" marT="6350" marB="0" anchor="b"/>
                </a:tc>
              </a:tr>
              <a:tr h="45896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Description</a:t>
                      </a: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Avoiding increases in Troponin </a:t>
                      </a:r>
                      <a:r>
                        <a:rPr lang="en-US" sz="2000" b="0" i="0" u="none" strike="noStrike" dirty="0">
                          <a:solidFill>
                            <a:srgbClr val="000000"/>
                          </a:solidFill>
                          <a:effectLst/>
                          <a:latin typeface="Calibri" panose="020F0502020204030204" pitchFamily="34" charset="0"/>
                        </a:rPr>
                        <a:t>I &gt; 1.00 within 4 postoperative days</a:t>
                      </a:r>
                    </a:p>
                  </a:txBody>
                  <a:tcPr marL="6350" marR="6350" marT="6350" marB="0" anchor="b"/>
                </a:tc>
              </a:tr>
              <a:tr h="553449">
                <a:tc>
                  <a:txBody>
                    <a:bodyPr/>
                    <a:lstStyle/>
                    <a:p>
                      <a:pPr algn="l" fontAlgn="b"/>
                      <a:r>
                        <a:rPr lang="en-US" sz="2000" b="0" i="0" u="none" strike="noStrike" dirty="0" smtClean="0">
                          <a:solidFill>
                            <a:srgbClr val="000000"/>
                          </a:solidFill>
                          <a:effectLst/>
                          <a:latin typeface="Calibri" panose="020F0502020204030204" pitchFamily="34" charset="0"/>
                        </a:rPr>
                        <a:t>Inclusion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a:solidFill>
                            <a:srgbClr val="000000"/>
                          </a:solidFill>
                          <a:effectLst/>
                          <a:latin typeface="Calibri" panose="020F0502020204030204" pitchFamily="34" charset="0"/>
                        </a:rPr>
                        <a:t>All cases</a:t>
                      </a:r>
                    </a:p>
                  </a:txBody>
                  <a:tcPr marL="6350" marR="6350" marT="6350" marB="0" anchor="b"/>
                </a:tc>
              </a:tr>
              <a:tr h="917590">
                <a:tc>
                  <a:txBody>
                    <a:bodyPr/>
                    <a:lstStyle/>
                    <a:p>
                      <a:pPr algn="l" fontAlgn="b"/>
                      <a:r>
                        <a:rPr lang="en-US" sz="2000" b="0" i="0" u="none" strike="noStrike" dirty="0" smtClean="0">
                          <a:solidFill>
                            <a:srgbClr val="000000"/>
                          </a:solidFill>
                          <a:effectLst/>
                          <a:latin typeface="Calibri" panose="020F0502020204030204" pitchFamily="34" charset="0"/>
                        </a:rPr>
                        <a:t>Exclusion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Patient </a:t>
                      </a:r>
                      <a:r>
                        <a:rPr lang="en-US" sz="2000" b="0" i="0" u="none" strike="noStrike" dirty="0">
                          <a:solidFill>
                            <a:srgbClr val="000000"/>
                          </a:solidFill>
                          <a:effectLst/>
                          <a:latin typeface="Calibri" panose="020F0502020204030204" pitchFamily="34" charset="0"/>
                        </a:rPr>
                        <a:t>with recent Troponin I elevation</a:t>
                      </a:r>
                      <a:br>
                        <a:rPr lang="en-US" sz="2000" b="0" i="0" u="none" strike="noStrike" dirty="0">
                          <a:solidFill>
                            <a:srgbClr val="000000"/>
                          </a:solidFill>
                          <a:effectLst/>
                          <a:latin typeface="Calibri" panose="020F0502020204030204" pitchFamily="34" charset="0"/>
                        </a:rPr>
                      </a:br>
                      <a:r>
                        <a:rPr lang="en-US" sz="2000" b="0" i="0" u="none" strike="noStrike" dirty="0" smtClean="0">
                          <a:solidFill>
                            <a:srgbClr val="000000"/>
                          </a:solidFill>
                          <a:effectLst/>
                          <a:latin typeface="Calibri" panose="020F0502020204030204" pitchFamily="34" charset="0"/>
                        </a:rPr>
                        <a:t>Patients </a:t>
                      </a:r>
                      <a:r>
                        <a:rPr lang="en-US" sz="2000" b="0" i="0" u="none" strike="noStrike" dirty="0">
                          <a:solidFill>
                            <a:srgbClr val="000000"/>
                          </a:solidFill>
                          <a:effectLst/>
                          <a:latin typeface="Calibri" panose="020F0502020204030204" pitchFamily="34" charset="0"/>
                        </a:rPr>
                        <a:t>with significant preexisting cardiac disease</a:t>
                      </a:r>
                    </a:p>
                  </a:txBody>
                  <a:tcPr marL="6350" marR="6350" marT="6350" marB="0" anchor="b"/>
                </a:tc>
              </a:tr>
              <a:tr h="588677">
                <a:tc>
                  <a:txBody>
                    <a:bodyPr/>
                    <a:lstStyle/>
                    <a:p>
                      <a:pPr algn="l" fontAlgn="b"/>
                      <a:r>
                        <a:rPr lang="en-US" sz="2000" b="0" i="0" u="none" strike="noStrike" dirty="0" smtClean="0">
                          <a:solidFill>
                            <a:srgbClr val="000000"/>
                          </a:solidFill>
                          <a:effectLst/>
                          <a:latin typeface="Calibri" panose="020F0502020204030204" pitchFamily="34" charset="0"/>
                        </a:rPr>
                        <a:t>Success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Patients </a:t>
                      </a:r>
                      <a:r>
                        <a:rPr lang="en-US" sz="2000" b="0" i="0" u="none" strike="noStrike" dirty="0" smtClean="0">
                          <a:solidFill>
                            <a:srgbClr val="000000"/>
                          </a:solidFill>
                          <a:effectLst/>
                          <a:latin typeface="Calibri" panose="020F0502020204030204" pitchFamily="34" charset="0"/>
                        </a:rPr>
                        <a:t>without</a:t>
                      </a:r>
                      <a:r>
                        <a:rPr lang="en-US" sz="2000" b="0" i="0" u="none" strike="noStrike" baseline="0" dirty="0" smtClean="0">
                          <a:solidFill>
                            <a:srgbClr val="000000"/>
                          </a:solidFill>
                          <a:effectLst/>
                          <a:latin typeface="Calibri" panose="020F0502020204030204" pitchFamily="34" charset="0"/>
                        </a:rPr>
                        <a:t> increase in</a:t>
                      </a:r>
                      <a:r>
                        <a:rPr lang="en-US" sz="2000" b="0" i="0" u="none" strike="noStrike" dirty="0" smtClean="0">
                          <a:solidFill>
                            <a:srgbClr val="000000"/>
                          </a:solidFill>
                          <a:effectLst/>
                          <a:latin typeface="Calibri" panose="020F0502020204030204" pitchFamily="34" charset="0"/>
                        </a:rPr>
                        <a:t> </a:t>
                      </a:r>
                      <a:r>
                        <a:rPr lang="en-US" sz="2000" b="0" i="0" u="none" strike="noStrike" dirty="0">
                          <a:solidFill>
                            <a:srgbClr val="000000"/>
                          </a:solidFill>
                          <a:effectLst/>
                          <a:latin typeface="Calibri" panose="020F0502020204030204" pitchFamily="34" charset="0"/>
                        </a:rPr>
                        <a:t>troponin I &gt; 1.00 within 4 postoperative days</a:t>
                      </a:r>
                    </a:p>
                  </a:txBody>
                  <a:tcPr marL="6350" marR="6350" marT="6350" marB="0" anchor="b"/>
                </a:tc>
              </a:tr>
              <a:tr h="897239">
                <a:tc>
                  <a:txBody>
                    <a:bodyPr/>
                    <a:lstStyle/>
                    <a:p>
                      <a:pPr algn="l" fontAlgn="b"/>
                      <a:r>
                        <a:rPr lang="en-US" sz="2000" b="0" i="0" u="none" strike="noStrike" dirty="0" smtClean="0">
                          <a:solidFill>
                            <a:srgbClr val="000000"/>
                          </a:solidFill>
                          <a:effectLst/>
                          <a:latin typeface="Calibri" panose="020F0502020204030204" pitchFamily="34" charset="0"/>
                        </a:rPr>
                        <a:t>Rational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Post-operative </a:t>
                      </a:r>
                      <a:r>
                        <a:rPr lang="en-US" sz="2000" b="0" i="0" u="none" strike="noStrike" dirty="0" smtClean="0">
                          <a:solidFill>
                            <a:srgbClr val="000000"/>
                          </a:solidFill>
                          <a:effectLst/>
                          <a:latin typeface="Calibri" panose="020F0502020204030204" pitchFamily="34" charset="0"/>
                        </a:rPr>
                        <a:t>myocardial </a:t>
                      </a:r>
                      <a:r>
                        <a:rPr lang="en-US" sz="2000" b="0" i="0" u="none" strike="noStrike" dirty="0">
                          <a:solidFill>
                            <a:srgbClr val="000000"/>
                          </a:solidFill>
                          <a:effectLst/>
                          <a:latin typeface="Calibri" panose="020F0502020204030204" pitchFamily="34" charset="0"/>
                        </a:rPr>
                        <a:t>injury can lead to permanent </a:t>
                      </a:r>
                      <a:r>
                        <a:rPr lang="en-US" sz="2000" b="0" i="0" u="none" strike="noStrike" dirty="0" smtClean="0">
                          <a:solidFill>
                            <a:srgbClr val="000000"/>
                          </a:solidFill>
                          <a:effectLst/>
                          <a:latin typeface="Calibri" panose="020F0502020204030204" pitchFamily="34" charset="0"/>
                        </a:rPr>
                        <a:t>adverse </a:t>
                      </a:r>
                      <a:r>
                        <a:rPr lang="en-US" sz="2000" b="0" i="0" u="none" strike="noStrike" dirty="0" err="1" smtClean="0">
                          <a:solidFill>
                            <a:srgbClr val="000000"/>
                          </a:solidFill>
                          <a:effectLst/>
                          <a:latin typeface="Calibri" panose="020F0502020204030204" pitchFamily="34" charset="0"/>
                        </a:rPr>
                        <a:t>sequalae</a:t>
                      </a:r>
                      <a:r>
                        <a:rPr lang="en-US" sz="2000" b="0" i="0" u="none" strike="noStrike" dirty="0" smtClean="0">
                          <a:solidFill>
                            <a:srgbClr val="000000"/>
                          </a:solidFill>
                          <a:effectLst/>
                          <a:latin typeface="Calibri" panose="020F0502020204030204" pitchFamily="34" charset="0"/>
                        </a:rPr>
                        <a:t> </a:t>
                      </a:r>
                      <a:r>
                        <a:rPr lang="en-US" sz="2000" b="0" i="0" u="none" strike="noStrike" dirty="0">
                          <a:solidFill>
                            <a:srgbClr val="000000"/>
                          </a:solidFill>
                          <a:effectLst/>
                          <a:latin typeface="Calibri" panose="020F0502020204030204" pitchFamily="34" charset="0"/>
                        </a:rPr>
                        <a:t>for patients (including death).  </a:t>
                      </a:r>
                      <a:endParaRPr lang="en-US" sz="2000" b="0" i="0" u="none" strike="noStrike" dirty="0" smtClean="0">
                        <a:solidFill>
                          <a:srgbClr val="000000"/>
                        </a:solidFill>
                        <a:effectLst/>
                        <a:latin typeface="Calibri" panose="020F0502020204030204" pitchFamily="34" charset="0"/>
                      </a:endParaRPr>
                    </a:p>
                    <a:p>
                      <a:pPr algn="l" fontAlgn="b"/>
                      <a:r>
                        <a:rPr lang="en-US" sz="2000" b="0" i="0" u="none" strike="noStrike" dirty="0" smtClean="0">
                          <a:solidFill>
                            <a:srgbClr val="000000"/>
                          </a:solidFill>
                          <a:effectLst/>
                          <a:latin typeface="Calibri" panose="020F0502020204030204" pitchFamily="34" charset="0"/>
                        </a:rPr>
                        <a:t>Needs risk adjustment</a:t>
                      </a:r>
                      <a:endParaRPr lang="en-US" sz="2000" b="0" i="0" u="none" strike="noStrike" dirty="0">
                        <a:solidFill>
                          <a:srgbClr val="000000"/>
                        </a:solidFill>
                        <a:effectLst/>
                        <a:latin typeface="Calibri" panose="020F0502020204030204" pitchFamily="34" charset="0"/>
                      </a:endParaRPr>
                    </a:p>
                  </a:txBody>
                  <a:tcPr marL="6350" marR="6350" marT="6350" marB="0" anchor="b"/>
                </a:tc>
              </a:tr>
            </a:tbl>
          </a:graphicData>
        </a:graphic>
      </p:graphicFrame>
    </p:spTree>
    <p:extLst>
      <p:ext uri="{BB962C8B-B14F-4D97-AF65-F5344CB8AC3E}">
        <p14:creationId xmlns:p14="http://schemas.microsoft.com/office/powerpoint/2010/main" val="2831972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Review dashboards</a:t>
            </a:r>
          </a:p>
          <a:p>
            <a:r>
              <a:rPr lang="en-US" dirty="0" smtClean="0"/>
              <a:t>Measure updates</a:t>
            </a:r>
          </a:p>
          <a:p>
            <a:r>
              <a:rPr lang="en-US" dirty="0" smtClean="0"/>
              <a:t>Year 2 measures</a:t>
            </a:r>
          </a:p>
        </p:txBody>
      </p:sp>
    </p:spTree>
    <p:extLst>
      <p:ext uri="{BB962C8B-B14F-4D97-AF65-F5344CB8AC3E}">
        <p14:creationId xmlns:p14="http://schemas.microsoft.com/office/powerpoint/2010/main" val="2767062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40972218"/>
              </p:ext>
            </p:extLst>
          </p:nvPr>
        </p:nvGraphicFramePr>
        <p:xfrm>
          <a:off x="192024" y="147701"/>
          <a:ext cx="11704320" cy="5431536"/>
        </p:xfrm>
        <a:graphic>
          <a:graphicData uri="http://schemas.openxmlformats.org/drawingml/2006/table">
            <a:tbl>
              <a:tblPr>
                <a:tableStyleId>{5C22544A-7EE6-4342-B048-85BDC9FD1C3A}</a:tableStyleId>
              </a:tblPr>
              <a:tblGrid>
                <a:gridCol w="3236976"/>
                <a:gridCol w="8467344"/>
              </a:tblGrid>
              <a:tr h="538099">
                <a:tc>
                  <a:txBody>
                    <a:bodyPr/>
                    <a:lstStyle/>
                    <a:p>
                      <a:pPr algn="l" fontAlgn="ctr"/>
                      <a:r>
                        <a:rPr lang="en-US" sz="2000" b="0" i="0" u="none" strike="noStrike" dirty="0" smtClean="0">
                          <a:solidFill>
                            <a:srgbClr val="000000"/>
                          </a:solidFill>
                          <a:effectLst/>
                          <a:latin typeface="Calibri" panose="020F0502020204030204" pitchFamily="34" charset="0"/>
                        </a:rPr>
                        <a:t>Measure</a:t>
                      </a:r>
                      <a:endParaRPr lang="en-US" sz="20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2000" b="0" i="0" u="none" strike="noStrike" dirty="0" smtClean="0">
                          <a:solidFill>
                            <a:srgbClr val="000000"/>
                          </a:solidFill>
                          <a:effectLst/>
                          <a:latin typeface="Calibri" panose="020F0502020204030204" pitchFamily="34" charset="0"/>
                        </a:rPr>
                        <a:t>Avoiding kidney </a:t>
                      </a:r>
                      <a:r>
                        <a:rPr lang="en-US" sz="2000" b="0" i="0" u="none" strike="noStrike" dirty="0">
                          <a:solidFill>
                            <a:srgbClr val="000000"/>
                          </a:solidFill>
                          <a:effectLst/>
                          <a:latin typeface="Calibri" panose="020F0502020204030204" pitchFamily="34" charset="0"/>
                        </a:rPr>
                        <a:t>Injury</a:t>
                      </a:r>
                    </a:p>
                  </a:txBody>
                  <a:tcPr marL="6350" marR="6350" marT="6350" marB="0" anchor="b"/>
                </a:tc>
              </a:tr>
              <a:tr h="3626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Description</a:t>
                      </a: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Avoiding increases serum </a:t>
                      </a:r>
                      <a:r>
                        <a:rPr lang="en-US" sz="2000" b="0" i="0" u="none" strike="noStrike" dirty="0">
                          <a:solidFill>
                            <a:srgbClr val="000000"/>
                          </a:solidFill>
                          <a:effectLst/>
                          <a:latin typeface="Calibri" panose="020F0502020204030204" pitchFamily="34" charset="0"/>
                        </a:rPr>
                        <a:t>creatinine </a:t>
                      </a:r>
                      <a:r>
                        <a:rPr lang="en-US" sz="2000" b="0" i="0" u="none" strike="noStrike" dirty="0" smtClean="0">
                          <a:solidFill>
                            <a:srgbClr val="000000"/>
                          </a:solidFill>
                          <a:effectLst/>
                          <a:latin typeface="Calibri" panose="020F0502020204030204" pitchFamily="34" charset="0"/>
                        </a:rPr>
                        <a:t>post-operatively</a:t>
                      </a:r>
                      <a:endParaRPr lang="en-US" sz="2000" b="0" i="0" u="none" strike="noStrike" dirty="0">
                        <a:solidFill>
                          <a:srgbClr val="000000"/>
                        </a:solidFill>
                        <a:effectLst/>
                        <a:latin typeface="Calibri" panose="020F0502020204030204" pitchFamily="34" charset="0"/>
                      </a:endParaRPr>
                    </a:p>
                  </a:txBody>
                  <a:tcPr marL="6350" marR="6350" marT="6350" marB="0" anchor="b"/>
                </a:tc>
              </a:tr>
              <a:tr h="653779">
                <a:tc>
                  <a:txBody>
                    <a:bodyPr/>
                    <a:lstStyle/>
                    <a:p>
                      <a:pPr algn="l" fontAlgn="b"/>
                      <a:r>
                        <a:rPr lang="en-US" sz="2000" b="0" i="0" u="none" strike="noStrike" dirty="0" smtClean="0">
                          <a:solidFill>
                            <a:srgbClr val="000000"/>
                          </a:solidFill>
                          <a:effectLst/>
                          <a:latin typeface="Calibri" panose="020F0502020204030204" pitchFamily="34" charset="0"/>
                        </a:rPr>
                        <a:t>Inclusion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All cases requiring inpatient </a:t>
                      </a:r>
                      <a:r>
                        <a:rPr lang="en-US" sz="2000" b="0" i="0" u="none" strike="noStrike" dirty="0" smtClean="0">
                          <a:solidFill>
                            <a:srgbClr val="000000"/>
                          </a:solidFill>
                          <a:effectLst/>
                          <a:latin typeface="Calibri" panose="020F0502020204030204" pitchFamily="34" charset="0"/>
                        </a:rPr>
                        <a:t>stays</a:t>
                      </a:r>
                      <a:endParaRPr lang="en-US" sz="2000" b="0" i="0" u="none" strike="noStrike" dirty="0">
                        <a:solidFill>
                          <a:srgbClr val="000000"/>
                        </a:solidFill>
                        <a:effectLst/>
                        <a:latin typeface="Calibri" panose="020F0502020204030204" pitchFamily="34" charset="0"/>
                      </a:endParaRPr>
                    </a:p>
                  </a:txBody>
                  <a:tcPr marL="6350" marR="6350" marT="6350" marB="0" anchor="b"/>
                </a:tc>
              </a:tr>
              <a:tr h="1527048">
                <a:tc>
                  <a:txBody>
                    <a:bodyPr/>
                    <a:lstStyle/>
                    <a:p>
                      <a:pPr algn="l" fontAlgn="b"/>
                      <a:r>
                        <a:rPr lang="en-US" sz="2000" b="0" i="0" u="none" strike="noStrike" dirty="0" smtClean="0">
                          <a:solidFill>
                            <a:srgbClr val="000000"/>
                          </a:solidFill>
                          <a:effectLst/>
                          <a:latin typeface="Calibri" panose="020F0502020204030204" pitchFamily="34" charset="0"/>
                        </a:rPr>
                        <a:t>Exclusion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Outpatient surgery</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Patients with preexisting renal dysfunction</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Patient undergoing urologic surgery or surgery directly affecting kidneys</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Patients where creatinine not available within 7 days postoperatively</a:t>
                      </a:r>
                    </a:p>
                  </a:txBody>
                  <a:tcPr marL="6350" marR="6350" marT="6350" marB="0" anchor="b"/>
                </a:tc>
              </a:tr>
              <a:tr h="1197864">
                <a:tc>
                  <a:txBody>
                    <a:bodyPr/>
                    <a:lstStyle/>
                    <a:p>
                      <a:pPr algn="l" fontAlgn="b"/>
                      <a:r>
                        <a:rPr lang="en-US" sz="2000" b="0" i="0" u="none" strike="noStrike" dirty="0" smtClean="0">
                          <a:solidFill>
                            <a:srgbClr val="000000"/>
                          </a:solidFill>
                          <a:effectLst/>
                          <a:latin typeface="Calibri" panose="020F0502020204030204" pitchFamily="34" charset="0"/>
                        </a:rPr>
                        <a:t>Success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Patients </a:t>
                      </a:r>
                      <a:r>
                        <a:rPr lang="en-US" sz="2000" b="0" i="0" u="none" strike="noStrike" dirty="0" smtClean="0">
                          <a:solidFill>
                            <a:srgbClr val="000000"/>
                          </a:solidFill>
                          <a:effectLst/>
                          <a:latin typeface="Calibri" panose="020F0502020204030204" pitchFamily="34" charset="0"/>
                        </a:rPr>
                        <a:t>without </a:t>
                      </a:r>
                      <a:r>
                        <a:rPr lang="en-US" sz="2000" b="0" i="0" u="none" strike="noStrike" dirty="0">
                          <a:solidFill>
                            <a:srgbClr val="000000"/>
                          </a:solidFill>
                          <a:effectLst/>
                          <a:latin typeface="Calibri" panose="020F0502020204030204" pitchFamily="34" charset="0"/>
                        </a:rPr>
                        <a:t>a creatinine increase of .3 mg/dl within 48 hours of surgery </a:t>
                      </a:r>
                      <a:r>
                        <a:rPr lang="en-US" sz="2000" b="0" i="0" u="none" strike="noStrike" dirty="0" smtClean="0">
                          <a:solidFill>
                            <a:srgbClr val="000000"/>
                          </a:solidFill>
                          <a:effectLst/>
                          <a:latin typeface="Calibri" panose="020F0502020204030204" pitchFamily="34" charset="0"/>
                        </a:rPr>
                        <a:t>end </a:t>
                      </a:r>
                      <a:r>
                        <a:rPr lang="en-US" sz="2000" b="0" i="0" u="none" strike="noStrike" dirty="0">
                          <a:solidFill>
                            <a:srgbClr val="000000"/>
                          </a:solidFill>
                          <a:effectLst/>
                          <a:latin typeface="Calibri" panose="020F0502020204030204" pitchFamily="34" charset="0"/>
                        </a:rPr>
                        <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Patients with increases in creatinine </a:t>
                      </a:r>
                      <a:r>
                        <a:rPr lang="en-US" sz="2000" b="0" i="0" u="none" strike="noStrike" dirty="0" smtClean="0">
                          <a:solidFill>
                            <a:srgbClr val="000000"/>
                          </a:solidFill>
                          <a:effectLst/>
                          <a:latin typeface="Calibri" panose="020F0502020204030204" pitchFamily="34" charset="0"/>
                        </a:rPr>
                        <a:t>1.5x </a:t>
                      </a:r>
                      <a:r>
                        <a:rPr lang="en-US" sz="2000" b="0" i="0" u="none" strike="noStrike" dirty="0">
                          <a:solidFill>
                            <a:srgbClr val="000000"/>
                          </a:solidFill>
                          <a:effectLst/>
                          <a:latin typeface="Calibri" panose="020F0502020204030204" pitchFamily="34" charset="0"/>
                        </a:rPr>
                        <a:t>baseline (as measured within first 7 postoperative days)</a:t>
                      </a:r>
                    </a:p>
                  </a:txBody>
                  <a:tcPr marL="6350" marR="6350" marT="6350" marB="0" anchor="b"/>
                </a:tc>
              </a:tr>
              <a:tr h="1152144">
                <a:tc>
                  <a:txBody>
                    <a:bodyPr/>
                    <a:lstStyle/>
                    <a:p>
                      <a:pPr algn="l" fontAlgn="b"/>
                      <a:r>
                        <a:rPr lang="en-US" sz="2000" b="0" i="0" u="none" strike="noStrike" dirty="0" smtClean="0">
                          <a:solidFill>
                            <a:srgbClr val="000000"/>
                          </a:solidFill>
                          <a:effectLst/>
                          <a:latin typeface="Calibri" panose="020F0502020204030204" pitchFamily="34" charset="0"/>
                        </a:rPr>
                        <a:t>Rational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Post-operative kidney injury can lead to permanent </a:t>
                      </a:r>
                      <a:r>
                        <a:rPr lang="en-US" sz="2000" b="0" i="0" u="none" strike="noStrike" dirty="0" smtClean="0">
                          <a:solidFill>
                            <a:srgbClr val="000000"/>
                          </a:solidFill>
                          <a:effectLst/>
                          <a:latin typeface="Calibri" panose="020F0502020204030204" pitchFamily="34" charset="0"/>
                        </a:rPr>
                        <a:t>adverse </a:t>
                      </a:r>
                      <a:r>
                        <a:rPr lang="en-US" sz="2000" b="0" i="0" u="none" strike="noStrike" dirty="0" err="1" smtClean="0">
                          <a:solidFill>
                            <a:srgbClr val="000000"/>
                          </a:solidFill>
                          <a:effectLst/>
                          <a:latin typeface="Calibri" panose="020F0502020204030204" pitchFamily="34" charset="0"/>
                        </a:rPr>
                        <a:t>sequalae</a:t>
                      </a:r>
                      <a:r>
                        <a:rPr lang="en-US" sz="2000" b="0" i="0" u="none" strike="noStrike" dirty="0" smtClean="0">
                          <a:solidFill>
                            <a:srgbClr val="000000"/>
                          </a:solidFill>
                          <a:effectLst/>
                          <a:latin typeface="Calibri" panose="020F0502020204030204" pitchFamily="34" charset="0"/>
                        </a:rPr>
                        <a:t> </a:t>
                      </a:r>
                      <a:r>
                        <a:rPr lang="en-US" sz="2000" b="0" i="0" u="none" strike="noStrike" dirty="0">
                          <a:solidFill>
                            <a:srgbClr val="000000"/>
                          </a:solidFill>
                          <a:effectLst/>
                          <a:latin typeface="Calibri" panose="020F0502020204030204" pitchFamily="34" charset="0"/>
                        </a:rPr>
                        <a:t>for patients (including dialysis). </a:t>
                      </a:r>
                      <a:endParaRPr lang="en-US" sz="2000" b="0" i="0" u="none" strike="noStrike" dirty="0" smtClean="0">
                        <a:solidFill>
                          <a:srgbClr val="000000"/>
                        </a:solidFill>
                        <a:effectLst/>
                        <a:latin typeface="Calibri" panose="020F0502020204030204" pitchFamily="34" charset="0"/>
                      </a:endParaRPr>
                    </a:p>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Needs risk adjustment</a:t>
                      </a:r>
                    </a:p>
                  </a:txBody>
                  <a:tcPr marL="6350" marR="6350" marT="6350" marB="0" anchor="b"/>
                </a:tc>
              </a:tr>
            </a:tbl>
          </a:graphicData>
        </a:graphic>
      </p:graphicFrame>
    </p:spTree>
    <p:extLst>
      <p:ext uri="{BB962C8B-B14F-4D97-AF65-F5344CB8AC3E}">
        <p14:creationId xmlns:p14="http://schemas.microsoft.com/office/powerpoint/2010/main" val="3986189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96159248"/>
              </p:ext>
            </p:extLst>
          </p:nvPr>
        </p:nvGraphicFramePr>
        <p:xfrm>
          <a:off x="192024" y="147701"/>
          <a:ext cx="11649456" cy="4084131"/>
        </p:xfrm>
        <a:graphic>
          <a:graphicData uri="http://schemas.openxmlformats.org/drawingml/2006/table">
            <a:tbl>
              <a:tblPr>
                <a:tableStyleId>{5C22544A-7EE6-4342-B048-85BDC9FD1C3A}</a:tableStyleId>
              </a:tblPr>
              <a:tblGrid>
                <a:gridCol w="3236976"/>
                <a:gridCol w="8412480"/>
              </a:tblGrid>
              <a:tr h="556387">
                <a:tc>
                  <a:txBody>
                    <a:bodyPr/>
                    <a:lstStyle/>
                    <a:p>
                      <a:pPr algn="l" fontAlgn="ctr"/>
                      <a:r>
                        <a:rPr lang="en-US" sz="2000" b="0" i="0" u="none" strike="noStrike" dirty="0" smtClean="0">
                          <a:solidFill>
                            <a:srgbClr val="000000"/>
                          </a:solidFill>
                          <a:effectLst/>
                          <a:latin typeface="Calibri" panose="020F0502020204030204" pitchFamily="34" charset="0"/>
                        </a:rPr>
                        <a:t>Measure</a:t>
                      </a:r>
                      <a:endParaRPr lang="en-US" sz="20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mn-lt"/>
                          <a:ea typeface="+mn-ea"/>
                          <a:cs typeface="+mn-cs"/>
                        </a:rPr>
                        <a:t>Preventing uncontrolled post-operative pain</a:t>
                      </a:r>
                    </a:p>
                  </a:txBody>
                  <a:tcPr marL="6350" marR="6350" marT="6350" marB="0" anchor="b"/>
                </a:tc>
              </a:tr>
              <a:tr h="54864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Description</a:t>
                      </a: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Patients</a:t>
                      </a:r>
                      <a:r>
                        <a:rPr lang="en-US" sz="2000" b="0" i="0" u="none" strike="noStrike" baseline="0" dirty="0" smtClean="0">
                          <a:solidFill>
                            <a:srgbClr val="000000"/>
                          </a:solidFill>
                          <a:effectLst/>
                          <a:latin typeface="Calibri" panose="020F0502020204030204" pitchFamily="34" charset="0"/>
                        </a:rPr>
                        <a:t> with p</a:t>
                      </a:r>
                      <a:r>
                        <a:rPr lang="en-US" sz="2000" b="0" i="0" u="none" strike="noStrike" dirty="0" smtClean="0">
                          <a:solidFill>
                            <a:srgbClr val="000000"/>
                          </a:solidFill>
                          <a:effectLst/>
                          <a:latin typeface="Calibri" panose="020F0502020204030204" pitchFamily="34" charset="0"/>
                        </a:rPr>
                        <a:t>eak </a:t>
                      </a:r>
                      <a:r>
                        <a:rPr lang="en-US" sz="2000" b="0" i="0" u="none" strike="noStrike" dirty="0">
                          <a:solidFill>
                            <a:srgbClr val="000000"/>
                          </a:solidFill>
                          <a:effectLst/>
                          <a:latin typeface="Calibri" panose="020F0502020204030204" pitchFamily="34" charset="0"/>
                        </a:rPr>
                        <a:t>pain score &lt; 8 in the PACU</a:t>
                      </a:r>
                    </a:p>
                  </a:txBody>
                  <a:tcPr marL="6350" marR="6350" marT="6350" marB="0" anchor="b"/>
                </a:tc>
              </a:tr>
              <a:tr h="624840">
                <a:tc>
                  <a:txBody>
                    <a:bodyPr/>
                    <a:lstStyle/>
                    <a:p>
                      <a:pPr algn="l" fontAlgn="b"/>
                      <a:r>
                        <a:rPr lang="en-US" sz="2000" b="0" i="0" u="none" strike="noStrike" dirty="0" smtClean="0">
                          <a:solidFill>
                            <a:srgbClr val="000000"/>
                          </a:solidFill>
                          <a:effectLst/>
                          <a:latin typeface="Calibri" panose="020F0502020204030204" pitchFamily="34" charset="0"/>
                        </a:rPr>
                        <a:t>Inclusion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a:solidFill>
                            <a:srgbClr val="000000"/>
                          </a:solidFill>
                          <a:effectLst/>
                          <a:latin typeface="Calibri" panose="020F0502020204030204" pitchFamily="34" charset="0"/>
                        </a:rPr>
                        <a:t>All cases where patient was admitted to PACU postoperatively</a:t>
                      </a:r>
                    </a:p>
                  </a:txBody>
                  <a:tcPr marL="6350" marR="6350" marT="6350" marB="0" anchor="b"/>
                </a:tc>
              </a:tr>
              <a:tr h="659797">
                <a:tc>
                  <a:txBody>
                    <a:bodyPr/>
                    <a:lstStyle/>
                    <a:p>
                      <a:pPr algn="l" fontAlgn="b"/>
                      <a:r>
                        <a:rPr lang="en-US" sz="2000" b="0" i="0" u="none" strike="noStrike" dirty="0" smtClean="0">
                          <a:solidFill>
                            <a:srgbClr val="000000"/>
                          </a:solidFill>
                          <a:effectLst/>
                          <a:latin typeface="Calibri" panose="020F0502020204030204" pitchFamily="34" charset="0"/>
                        </a:rPr>
                        <a:t>Exclusion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Patients with </a:t>
                      </a:r>
                      <a:r>
                        <a:rPr lang="en-US" sz="2000" b="0" i="0" u="none" strike="noStrike" dirty="0" err="1">
                          <a:solidFill>
                            <a:srgbClr val="000000"/>
                          </a:solidFill>
                          <a:effectLst/>
                          <a:latin typeface="Calibri" panose="020F0502020204030204" pitchFamily="34" charset="0"/>
                        </a:rPr>
                        <a:t>preop</a:t>
                      </a:r>
                      <a:r>
                        <a:rPr lang="en-US" sz="2000" b="0" i="0" u="none" strike="noStrike" dirty="0">
                          <a:solidFill>
                            <a:srgbClr val="000000"/>
                          </a:solidFill>
                          <a:effectLst/>
                          <a:latin typeface="Calibri" panose="020F0502020204030204" pitchFamily="34" charset="0"/>
                        </a:rPr>
                        <a:t> pain score of 2 or greater</a:t>
                      </a:r>
                    </a:p>
                  </a:txBody>
                  <a:tcPr marL="6350" marR="6350" marT="6350" marB="0" anchor="b"/>
                </a:tc>
              </a:tr>
              <a:tr h="588677">
                <a:tc>
                  <a:txBody>
                    <a:bodyPr/>
                    <a:lstStyle/>
                    <a:p>
                      <a:pPr algn="l" fontAlgn="b"/>
                      <a:r>
                        <a:rPr lang="en-US" sz="2000" b="0" i="0" u="none" strike="noStrike" dirty="0" smtClean="0">
                          <a:solidFill>
                            <a:srgbClr val="000000"/>
                          </a:solidFill>
                          <a:effectLst/>
                          <a:latin typeface="Calibri" panose="020F0502020204030204" pitchFamily="34" charset="0"/>
                        </a:rPr>
                        <a:t>Success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Patients pain score less than 8 (on scale of 0-10)</a:t>
                      </a:r>
                    </a:p>
                  </a:txBody>
                  <a:tcPr marL="6350" marR="6350" marT="6350" marB="0" anchor="b"/>
                </a:tc>
              </a:tr>
              <a:tr h="1105790">
                <a:tc>
                  <a:txBody>
                    <a:bodyPr/>
                    <a:lstStyle/>
                    <a:p>
                      <a:pPr algn="l" fontAlgn="b"/>
                      <a:r>
                        <a:rPr lang="en-US" sz="2000" b="0" i="0" u="none" strike="noStrike" dirty="0" smtClean="0">
                          <a:solidFill>
                            <a:srgbClr val="000000"/>
                          </a:solidFill>
                          <a:effectLst/>
                          <a:latin typeface="Calibri" panose="020F0502020204030204" pitchFamily="34" charset="0"/>
                        </a:rPr>
                        <a:t>Rational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Comparison </a:t>
                      </a:r>
                      <a:r>
                        <a:rPr lang="en-US" sz="2000" b="0" i="0" u="none" strike="noStrike" dirty="0">
                          <a:solidFill>
                            <a:srgbClr val="000000"/>
                          </a:solidFill>
                          <a:effectLst/>
                          <a:latin typeface="Calibri" panose="020F0502020204030204" pitchFamily="34" charset="0"/>
                        </a:rPr>
                        <a:t>of </a:t>
                      </a:r>
                      <a:r>
                        <a:rPr lang="en-US" sz="2000" b="0" i="0" u="none" strike="noStrike" dirty="0" err="1">
                          <a:solidFill>
                            <a:srgbClr val="000000"/>
                          </a:solidFill>
                          <a:effectLst/>
                          <a:latin typeface="Calibri" panose="020F0502020204030204" pitchFamily="34" charset="0"/>
                        </a:rPr>
                        <a:t>Preop</a:t>
                      </a:r>
                      <a:r>
                        <a:rPr lang="en-US" sz="2000" b="0" i="0" u="none" strike="noStrike" dirty="0">
                          <a:solidFill>
                            <a:srgbClr val="000000"/>
                          </a:solidFill>
                          <a:effectLst/>
                          <a:latin typeface="Calibri" panose="020F0502020204030204" pitchFamily="34" charset="0"/>
                        </a:rPr>
                        <a:t> to Postop pain scores is </a:t>
                      </a:r>
                      <a:r>
                        <a:rPr lang="en-US" sz="2000" b="0" i="0" u="none" strike="noStrike" dirty="0" smtClean="0">
                          <a:solidFill>
                            <a:srgbClr val="000000"/>
                          </a:solidFill>
                          <a:effectLst/>
                          <a:latin typeface="Calibri" panose="020F0502020204030204" pitchFamily="34" charset="0"/>
                        </a:rPr>
                        <a:t>an indicator </a:t>
                      </a:r>
                      <a:r>
                        <a:rPr lang="en-US" sz="2000" b="0" i="0" u="none" strike="noStrike" dirty="0">
                          <a:solidFill>
                            <a:srgbClr val="000000"/>
                          </a:solidFill>
                          <a:effectLst/>
                          <a:latin typeface="Calibri" panose="020F0502020204030204" pitchFamily="34" charset="0"/>
                        </a:rPr>
                        <a:t>of </a:t>
                      </a:r>
                      <a:r>
                        <a:rPr lang="en-US" sz="2000" b="0" i="0" u="none" strike="noStrike" dirty="0" smtClean="0">
                          <a:solidFill>
                            <a:srgbClr val="000000"/>
                          </a:solidFill>
                          <a:effectLst/>
                          <a:latin typeface="Calibri" panose="020F0502020204030204" pitchFamily="34" charset="0"/>
                        </a:rPr>
                        <a:t>quality of patient management, and is a fundamental</a:t>
                      </a:r>
                      <a:r>
                        <a:rPr lang="en-US" sz="2000" b="0" i="0" u="none" strike="noStrike" baseline="0" dirty="0" smtClean="0">
                          <a:solidFill>
                            <a:srgbClr val="000000"/>
                          </a:solidFill>
                          <a:effectLst/>
                          <a:latin typeface="Calibri" panose="020F0502020204030204" pitchFamily="34" charset="0"/>
                        </a:rPr>
                        <a:t> goal of anesthetic management</a:t>
                      </a:r>
                      <a:endParaRPr lang="en-US" sz="2000" b="0" i="0" u="none" strike="noStrike" dirty="0" smtClean="0">
                        <a:solidFill>
                          <a:srgbClr val="000000"/>
                        </a:solidFill>
                        <a:effectLst/>
                        <a:latin typeface="Calibri" panose="020F0502020204030204" pitchFamily="34" charset="0"/>
                      </a:endParaRPr>
                    </a:p>
                  </a:txBody>
                  <a:tcPr marL="6350" marR="6350" marT="6350" marB="0" anchor="b"/>
                </a:tc>
              </a:tr>
            </a:tbl>
          </a:graphicData>
        </a:graphic>
      </p:graphicFrame>
    </p:spTree>
    <p:extLst>
      <p:ext uri="{BB962C8B-B14F-4D97-AF65-F5344CB8AC3E}">
        <p14:creationId xmlns:p14="http://schemas.microsoft.com/office/powerpoint/2010/main" val="3172116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68809824"/>
              </p:ext>
            </p:extLst>
          </p:nvPr>
        </p:nvGraphicFramePr>
        <p:xfrm>
          <a:off x="192024" y="147701"/>
          <a:ext cx="11649456" cy="3408170"/>
        </p:xfrm>
        <a:graphic>
          <a:graphicData uri="http://schemas.openxmlformats.org/drawingml/2006/table">
            <a:tbl>
              <a:tblPr>
                <a:tableStyleId>{5C22544A-7EE6-4342-B048-85BDC9FD1C3A}</a:tableStyleId>
              </a:tblPr>
              <a:tblGrid>
                <a:gridCol w="3236976"/>
                <a:gridCol w="8412480"/>
              </a:tblGrid>
              <a:tr h="362602">
                <a:tc>
                  <a:txBody>
                    <a:bodyPr/>
                    <a:lstStyle/>
                    <a:p>
                      <a:pPr algn="l" fontAlgn="ctr"/>
                      <a:r>
                        <a:rPr lang="en-US" sz="2000" b="0" i="0" u="none" strike="noStrike" dirty="0" smtClean="0">
                          <a:solidFill>
                            <a:srgbClr val="000000"/>
                          </a:solidFill>
                          <a:effectLst/>
                          <a:latin typeface="Calibri" panose="020F0502020204030204" pitchFamily="34" charset="0"/>
                        </a:rPr>
                        <a:t>Measure</a:t>
                      </a:r>
                      <a:endParaRPr lang="en-US" sz="20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2000" b="0" i="0" u="none" strike="noStrike">
                          <a:solidFill>
                            <a:srgbClr val="000000"/>
                          </a:solidFill>
                          <a:effectLst/>
                          <a:latin typeface="Calibri" panose="020F0502020204030204" pitchFamily="34" charset="0"/>
                        </a:rPr>
                        <a:t>Mortality</a:t>
                      </a:r>
                    </a:p>
                  </a:txBody>
                  <a:tcPr marL="6350" marR="6350" marT="6350" marB="0" anchor="b"/>
                </a:tc>
              </a:tr>
              <a:tr h="52296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Description</a:t>
                      </a: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All cause 30 day mortality</a:t>
                      </a:r>
                      <a:endParaRPr lang="en-US" sz="2000" b="0" i="0" u="none" strike="noStrike" dirty="0">
                        <a:solidFill>
                          <a:srgbClr val="000000"/>
                        </a:solidFill>
                        <a:effectLst/>
                        <a:latin typeface="Calibri" panose="020F0502020204030204" pitchFamily="34" charset="0"/>
                      </a:endParaRPr>
                    </a:p>
                  </a:txBody>
                  <a:tcPr marL="6350" marR="6350" marT="6350" marB="0" anchor="b"/>
                </a:tc>
              </a:tr>
              <a:tr h="571737">
                <a:tc>
                  <a:txBody>
                    <a:bodyPr/>
                    <a:lstStyle/>
                    <a:p>
                      <a:pPr algn="l" fontAlgn="b"/>
                      <a:r>
                        <a:rPr lang="en-US" sz="2000" b="0" i="0" u="none" strike="noStrike" dirty="0" smtClean="0">
                          <a:solidFill>
                            <a:srgbClr val="000000"/>
                          </a:solidFill>
                          <a:effectLst/>
                          <a:latin typeface="Calibri" panose="020F0502020204030204" pitchFamily="34" charset="0"/>
                        </a:rPr>
                        <a:t>Inclusion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a:solidFill>
                            <a:srgbClr val="000000"/>
                          </a:solidFill>
                          <a:effectLst/>
                          <a:latin typeface="Calibri" panose="020F0502020204030204" pitchFamily="34" charset="0"/>
                        </a:rPr>
                        <a:t>All cases</a:t>
                      </a:r>
                    </a:p>
                  </a:txBody>
                  <a:tcPr marL="6350" marR="6350" marT="6350" marB="0" anchor="b"/>
                </a:tc>
              </a:tr>
              <a:tr h="551830">
                <a:tc>
                  <a:txBody>
                    <a:bodyPr/>
                    <a:lstStyle/>
                    <a:p>
                      <a:pPr algn="l" fontAlgn="b"/>
                      <a:r>
                        <a:rPr lang="en-US" sz="2000" b="0" i="0" u="none" strike="noStrike" dirty="0" smtClean="0">
                          <a:solidFill>
                            <a:srgbClr val="000000"/>
                          </a:solidFill>
                          <a:effectLst/>
                          <a:latin typeface="Calibri" panose="020F0502020204030204" pitchFamily="34" charset="0"/>
                        </a:rPr>
                        <a:t>Exclusion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a:solidFill>
                            <a:srgbClr val="000000"/>
                          </a:solidFill>
                          <a:effectLst/>
                          <a:latin typeface="Calibri" panose="020F0502020204030204" pitchFamily="34" charset="0"/>
                        </a:rPr>
                        <a:t>ASA 5 and 6</a:t>
                      </a:r>
                    </a:p>
                  </a:txBody>
                  <a:tcPr marL="6350" marR="6350" marT="6350" marB="0" anchor="b"/>
                </a:tc>
              </a:tr>
              <a:tr h="588677">
                <a:tc>
                  <a:txBody>
                    <a:bodyPr/>
                    <a:lstStyle/>
                    <a:p>
                      <a:pPr algn="l" fontAlgn="b"/>
                      <a:r>
                        <a:rPr lang="en-US" sz="2000" b="0" i="0" u="none" strike="noStrike" dirty="0" smtClean="0">
                          <a:solidFill>
                            <a:srgbClr val="000000"/>
                          </a:solidFill>
                          <a:effectLst/>
                          <a:latin typeface="Calibri" panose="020F0502020204030204" pitchFamily="34" charset="0"/>
                        </a:rPr>
                        <a:t>Success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a:solidFill>
                            <a:srgbClr val="000000"/>
                          </a:solidFill>
                          <a:effectLst/>
                          <a:latin typeface="Calibri" panose="020F0502020204030204" pitchFamily="34" charset="0"/>
                        </a:rPr>
                        <a:t>Patients who died less than or equal 30 days before surgical procedure</a:t>
                      </a:r>
                    </a:p>
                  </a:txBody>
                  <a:tcPr marL="6350" marR="6350" marT="6350" marB="0" anchor="b"/>
                </a:tc>
              </a:tr>
              <a:tr h="810355">
                <a:tc>
                  <a:txBody>
                    <a:bodyPr/>
                    <a:lstStyle/>
                    <a:p>
                      <a:pPr algn="l" fontAlgn="b"/>
                      <a:r>
                        <a:rPr lang="en-US" sz="2000" b="0" i="0" u="none" strike="noStrike" dirty="0" smtClean="0">
                          <a:solidFill>
                            <a:srgbClr val="000000"/>
                          </a:solidFill>
                          <a:effectLst/>
                          <a:latin typeface="Calibri" panose="020F0502020204030204" pitchFamily="34" charset="0"/>
                        </a:rPr>
                        <a:t>Rational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All cause mortality can be reasonable method to assess overall quality of care.  Needs </a:t>
                      </a:r>
                      <a:r>
                        <a:rPr lang="en-US" sz="2000" b="0" i="0" u="none" strike="noStrike" dirty="0" smtClean="0">
                          <a:solidFill>
                            <a:srgbClr val="000000"/>
                          </a:solidFill>
                          <a:effectLst/>
                          <a:latin typeface="Calibri" panose="020F0502020204030204" pitchFamily="34" charset="0"/>
                        </a:rPr>
                        <a:t>risk adjustment</a:t>
                      </a:r>
                      <a:endParaRPr lang="en-US" sz="2000" b="0" i="0" u="none" strike="noStrike" dirty="0">
                        <a:solidFill>
                          <a:srgbClr val="000000"/>
                        </a:solidFill>
                        <a:effectLst/>
                        <a:latin typeface="Calibri" panose="020F0502020204030204" pitchFamily="34" charset="0"/>
                      </a:endParaRPr>
                    </a:p>
                  </a:txBody>
                  <a:tcPr marL="6350" marR="6350" marT="6350" marB="0" anchor="b"/>
                </a:tc>
              </a:tr>
            </a:tbl>
          </a:graphicData>
        </a:graphic>
      </p:graphicFrame>
    </p:spTree>
    <p:extLst>
      <p:ext uri="{BB962C8B-B14F-4D97-AF65-F5344CB8AC3E}">
        <p14:creationId xmlns:p14="http://schemas.microsoft.com/office/powerpoint/2010/main" val="2849820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22516578"/>
              </p:ext>
            </p:extLst>
          </p:nvPr>
        </p:nvGraphicFramePr>
        <p:xfrm>
          <a:off x="192024" y="147701"/>
          <a:ext cx="11649456" cy="4020201"/>
        </p:xfrm>
        <a:graphic>
          <a:graphicData uri="http://schemas.openxmlformats.org/drawingml/2006/table">
            <a:tbl>
              <a:tblPr>
                <a:tableStyleId>{5C22544A-7EE6-4342-B048-85BDC9FD1C3A}</a:tableStyleId>
              </a:tblPr>
              <a:tblGrid>
                <a:gridCol w="3236976"/>
                <a:gridCol w="8412480"/>
              </a:tblGrid>
              <a:tr h="362602">
                <a:tc>
                  <a:txBody>
                    <a:bodyPr/>
                    <a:lstStyle/>
                    <a:p>
                      <a:pPr algn="l" fontAlgn="ctr"/>
                      <a:r>
                        <a:rPr lang="en-US" sz="2000" b="0" i="0" u="none" strike="noStrike" dirty="0" smtClean="0">
                          <a:solidFill>
                            <a:srgbClr val="000000"/>
                          </a:solidFill>
                          <a:effectLst/>
                          <a:latin typeface="Calibri" panose="020F0502020204030204" pitchFamily="34" charset="0"/>
                        </a:rPr>
                        <a:t>Measure</a:t>
                      </a:r>
                      <a:endParaRPr lang="en-US" sz="20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2000" b="0" i="0" u="none" strike="noStrike">
                          <a:solidFill>
                            <a:srgbClr val="000000"/>
                          </a:solidFill>
                          <a:effectLst/>
                          <a:latin typeface="Calibri" panose="020F0502020204030204" pitchFamily="34" charset="0"/>
                        </a:rPr>
                        <a:t>Medication Overdose</a:t>
                      </a:r>
                    </a:p>
                  </a:txBody>
                  <a:tcPr marL="6350" marR="6350" marT="6350" marB="0" anchor="b"/>
                </a:tc>
              </a:tr>
              <a:tr h="3626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Description</a:t>
                      </a: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Measurement</a:t>
                      </a:r>
                      <a:r>
                        <a:rPr lang="en-US" sz="2000" b="0" i="0" u="none" strike="noStrike" baseline="0" dirty="0" smtClean="0">
                          <a:solidFill>
                            <a:srgbClr val="000000"/>
                          </a:solidFill>
                          <a:effectLst/>
                          <a:latin typeface="Calibri" panose="020F0502020204030204" pitchFamily="34" charset="0"/>
                        </a:rPr>
                        <a:t> of medication overdose by calculating percentage of patients that receive naloxone or flumazenil</a:t>
                      </a:r>
                      <a:endParaRPr lang="en-US" sz="2000" b="0" i="0" u="none" strike="noStrike" dirty="0">
                        <a:solidFill>
                          <a:srgbClr val="000000"/>
                        </a:solidFill>
                        <a:effectLst/>
                        <a:latin typeface="Calibri" panose="020F0502020204030204" pitchFamily="34" charset="0"/>
                      </a:endParaRPr>
                    </a:p>
                  </a:txBody>
                  <a:tcPr marL="6350" marR="6350" marT="6350" marB="0" anchor="b"/>
                </a:tc>
              </a:tr>
              <a:tr h="897731">
                <a:tc>
                  <a:txBody>
                    <a:bodyPr/>
                    <a:lstStyle/>
                    <a:p>
                      <a:pPr algn="l" fontAlgn="b"/>
                      <a:r>
                        <a:rPr lang="en-US" sz="2000" b="0" i="0" u="none" strike="noStrike" dirty="0" smtClean="0">
                          <a:solidFill>
                            <a:srgbClr val="000000"/>
                          </a:solidFill>
                          <a:effectLst/>
                          <a:latin typeface="Calibri" panose="020F0502020204030204" pitchFamily="34" charset="0"/>
                        </a:rPr>
                        <a:t>Inclusion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a:solidFill>
                            <a:srgbClr val="000000"/>
                          </a:solidFill>
                          <a:effectLst/>
                          <a:latin typeface="Calibri" panose="020F0502020204030204" pitchFamily="34" charset="0"/>
                        </a:rPr>
                        <a:t>All patients receiving a narcotic or benzdiazepine during their intraoperative course</a:t>
                      </a:r>
                    </a:p>
                  </a:txBody>
                  <a:tcPr marL="6350" marR="6350" marT="6350" marB="0" anchor="b"/>
                </a:tc>
              </a:tr>
              <a:tr h="618632">
                <a:tc>
                  <a:txBody>
                    <a:bodyPr/>
                    <a:lstStyle/>
                    <a:p>
                      <a:pPr algn="l" fontAlgn="b"/>
                      <a:r>
                        <a:rPr lang="en-US" sz="2000" b="0" i="0" u="none" strike="noStrike" dirty="0" smtClean="0">
                          <a:solidFill>
                            <a:srgbClr val="000000"/>
                          </a:solidFill>
                          <a:effectLst/>
                          <a:latin typeface="Calibri" panose="020F0502020204030204" pitchFamily="34" charset="0"/>
                        </a:rPr>
                        <a:t>Exclusion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a:t>
                      </a:r>
                    </a:p>
                  </a:txBody>
                  <a:tcPr marL="6350" marR="6350" marT="6350" marB="0" anchor="b"/>
                </a:tc>
              </a:tr>
              <a:tr h="588677">
                <a:tc>
                  <a:txBody>
                    <a:bodyPr/>
                    <a:lstStyle/>
                    <a:p>
                      <a:pPr algn="l" fontAlgn="b"/>
                      <a:r>
                        <a:rPr lang="en-US" sz="2000" b="0" i="0" u="none" strike="noStrike" dirty="0" smtClean="0">
                          <a:solidFill>
                            <a:srgbClr val="000000"/>
                          </a:solidFill>
                          <a:effectLst/>
                          <a:latin typeface="Calibri" panose="020F0502020204030204" pitchFamily="34" charset="0"/>
                        </a:rPr>
                        <a:t>Success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a:solidFill>
                            <a:srgbClr val="000000"/>
                          </a:solidFill>
                          <a:effectLst/>
                          <a:latin typeface="Calibri" panose="020F0502020204030204" pitchFamily="34" charset="0"/>
                        </a:rPr>
                        <a:t>Patients who received bolus dose or infusion of naloxone or flumazenil</a:t>
                      </a:r>
                    </a:p>
                  </a:txBody>
                  <a:tcPr marL="6350" marR="6350" marT="6350" marB="0" anchor="b"/>
                </a:tc>
              </a:tr>
              <a:tr h="936609">
                <a:tc>
                  <a:txBody>
                    <a:bodyPr/>
                    <a:lstStyle/>
                    <a:p>
                      <a:pPr algn="l" fontAlgn="b"/>
                      <a:r>
                        <a:rPr lang="en-US" sz="2000" b="0" i="0" u="none" strike="noStrike" dirty="0" smtClean="0">
                          <a:solidFill>
                            <a:srgbClr val="000000"/>
                          </a:solidFill>
                          <a:effectLst/>
                          <a:latin typeface="Calibri" panose="020F0502020204030204" pitchFamily="34" charset="0"/>
                        </a:rPr>
                        <a:t>Rational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Flumazenil is given for benzodiazepine (midazolam) overdose</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Naloxone is given for narcotic overdose</a:t>
                      </a:r>
                    </a:p>
                  </a:txBody>
                  <a:tcPr marL="6350" marR="6350" marT="6350" marB="0" anchor="b"/>
                </a:tc>
              </a:tr>
            </a:tbl>
          </a:graphicData>
        </a:graphic>
      </p:graphicFrame>
    </p:spTree>
    <p:extLst>
      <p:ext uri="{BB962C8B-B14F-4D97-AF65-F5344CB8AC3E}">
        <p14:creationId xmlns:p14="http://schemas.microsoft.com/office/powerpoint/2010/main" val="2883350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09550"/>
            <a:ext cx="10515600" cy="787400"/>
          </a:xfrm>
        </p:spPr>
        <p:txBody>
          <a:bodyPr/>
          <a:lstStyle/>
          <a:p>
            <a:r>
              <a:rPr lang="en-US" dirty="0" smtClean="0"/>
              <a:t>Review Dashboards – aspirecqi.org</a:t>
            </a:r>
            <a:endParaRPr lang="en-US" dirty="0"/>
          </a:p>
        </p:txBody>
      </p:sp>
      <p:pic>
        <p:nvPicPr>
          <p:cNvPr id="4" name="Picture 3" descr="Departmental Dashboard | Galileo - Google Chrome"/>
          <p:cNvPicPr>
            <a:picLocks noChangeAspect="1"/>
          </p:cNvPicPr>
          <p:nvPr/>
        </p:nvPicPr>
        <p:blipFill rotWithShape="1">
          <a:blip r:embed="rId2">
            <a:extLst>
              <a:ext uri="{28A0092B-C50C-407E-A947-70E740481C1C}">
                <a14:useLocalDpi xmlns:a14="http://schemas.microsoft.com/office/drawing/2010/main" val="0"/>
              </a:ext>
            </a:extLst>
          </a:blip>
          <a:srcRect t="9480"/>
          <a:stretch/>
        </p:blipFill>
        <p:spPr>
          <a:xfrm>
            <a:off x="182880" y="1201213"/>
            <a:ext cx="11603736" cy="5144723"/>
          </a:xfrm>
          <a:prstGeom prst="rect">
            <a:avLst/>
          </a:prstGeom>
        </p:spPr>
      </p:pic>
    </p:spTree>
    <p:extLst>
      <p:ext uri="{BB962C8B-B14F-4D97-AF65-F5344CB8AC3E}">
        <p14:creationId xmlns:p14="http://schemas.microsoft.com/office/powerpoint/2010/main" val="757988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832" y="109093"/>
            <a:ext cx="10515600" cy="704723"/>
          </a:xfrm>
        </p:spPr>
        <p:txBody>
          <a:bodyPr/>
          <a:lstStyle/>
          <a:p>
            <a:r>
              <a:rPr lang="en-US" dirty="0" smtClean="0"/>
              <a:t>Measure Updates</a:t>
            </a:r>
            <a:endParaRPr lang="en-US" dirty="0"/>
          </a:p>
        </p:txBody>
      </p:sp>
      <p:sp>
        <p:nvSpPr>
          <p:cNvPr id="3" name="Content Placeholder 2"/>
          <p:cNvSpPr>
            <a:spLocks noGrp="1"/>
          </p:cNvSpPr>
          <p:nvPr>
            <p:ph idx="1"/>
          </p:nvPr>
        </p:nvSpPr>
        <p:spPr/>
        <p:txBody>
          <a:bodyPr/>
          <a:lstStyle/>
          <a:p>
            <a:r>
              <a:rPr lang="en-US" dirty="0" smtClean="0"/>
              <a:t>INF 01 – shelved until we are able to exclude with CPT codes and better documentation of exceptions</a:t>
            </a:r>
          </a:p>
          <a:p>
            <a:r>
              <a:rPr lang="en-US" dirty="0" smtClean="0"/>
              <a:t>GLU 01b – shelved until more sites have </a:t>
            </a:r>
            <a:r>
              <a:rPr lang="en-US" dirty="0" err="1" smtClean="0"/>
              <a:t>preop</a:t>
            </a:r>
            <a:r>
              <a:rPr lang="en-US" dirty="0" smtClean="0"/>
              <a:t> and PACU data</a:t>
            </a:r>
          </a:p>
          <a:p>
            <a:r>
              <a:rPr lang="en-US" dirty="0" smtClean="0"/>
              <a:t>GLU 02b – shelved until more sites have </a:t>
            </a:r>
            <a:r>
              <a:rPr lang="en-US" dirty="0" err="1" smtClean="0"/>
              <a:t>preop</a:t>
            </a:r>
            <a:r>
              <a:rPr lang="en-US" dirty="0" smtClean="0"/>
              <a:t> and PACU data</a:t>
            </a:r>
          </a:p>
          <a:p>
            <a:r>
              <a:rPr lang="en-US" dirty="0" smtClean="0"/>
              <a:t>NMB 02 – discuss reducing duration of time after non-depolarizing neuromuscular blockade not needed from 4 hours to 3 hours.</a:t>
            </a:r>
          </a:p>
          <a:p>
            <a:r>
              <a:rPr lang="en-US" dirty="0" smtClean="0"/>
              <a:t>PUL 01 – Using median tidal volume</a:t>
            </a:r>
            <a:endParaRPr lang="en-US" dirty="0"/>
          </a:p>
        </p:txBody>
      </p:sp>
    </p:spTree>
    <p:extLst>
      <p:ext uri="{BB962C8B-B14F-4D97-AF65-F5344CB8AC3E}">
        <p14:creationId xmlns:p14="http://schemas.microsoft.com/office/powerpoint/2010/main" val="3640619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57929903"/>
              </p:ext>
            </p:extLst>
          </p:nvPr>
        </p:nvGraphicFramePr>
        <p:xfrm>
          <a:off x="265176" y="1426465"/>
          <a:ext cx="11384280" cy="5074919"/>
        </p:xfrm>
        <a:graphic>
          <a:graphicData uri="http://schemas.openxmlformats.org/drawingml/2006/table">
            <a:tbl>
              <a:tblPr>
                <a:tableStyleId>{5C22544A-7EE6-4342-B048-85BDC9FD1C3A}</a:tableStyleId>
              </a:tblPr>
              <a:tblGrid>
                <a:gridCol w="795528"/>
                <a:gridCol w="10588752"/>
              </a:tblGrid>
              <a:tr h="723136">
                <a:tc>
                  <a:txBody>
                    <a:bodyPr/>
                    <a:lstStyle/>
                    <a:p>
                      <a:pPr lvl="0" algn="ctr"/>
                      <a:r>
                        <a:rPr lang="en-US" sz="2400" kern="1200" dirty="0" smtClean="0">
                          <a:solidFill>
                            <a:schemeClr val="dk1"/>
                          </a:solidFill>
                          <a:effectLst/>
                          <a:latin typeface="+mn-lt"/>
                          <a:ea typeface="+mn-ea"/>
                          <a:cs typeface="+mn-cs"/>
                        </a:rPr>
                        <a:t>1</a:t>
                      </a:r>
                      <a:endParaRPr lang="en-US" sz="2400" kern="1200" dirty="0">
                        <a:solidFill>
                          <a:schemeClr val="dk1"/>
                        </a:solidFill>
                        <a:effectLst/>
                        <a:latin typeface="+mn-lt"/>
                        <a:ea typeface="+mn-ea"/>
                        <a:cs typeface="+mn-cs"/>
                      </a:endParaRPr>
                    </a:p>
                  </a:txBody>
                  <a:tcPr marL="0" marR="0" marT="0" marB="0" anchor="ctr"/>
                </a:tc>
                <a:tc>
                  <a:txBody>
                    <a:bodyPr/>
                    <a:lstStyle/>
                    <a:p>
                      <a:pPr lvl="0"/>
                      <a:r>
                        <a:rPr lang="en-US" sz="2400" kern="1200" dirty="0" smtClean="0">
                          <a:solidFill>
                            <a:schemeClr val="dk1"/>
                          </a:solidFill>
                          <a:effectLst/>
                          <a:latin typeface="+mn-lt"/>
                          <a:ea typeface="+mn-ea"/>
                          <a:cs typeface="+mn-cs"/>
                        </a:rPr>
                        <a:t>Active warming for all patients at risk of intraoperative hypothermia</a:t>
                      </a:r>
                      <a:endParaRPr lang="en-US" sz="2400" kern="1200" dirty="0">
                        <a:solidFill>
                          <a:schemeClr val="dk1"/>
                        </a:solidFill>
                        <a:effectLst/>
                        <a:latin typeface="+mn-lt"/>
                        <a:ea typeface="+mn-ea"/>
                        <a:cs typeface="+mn-cs"/>
                      </a:endParaRPr>
                    </a:p>
                  </a:txBody>
                  <a:tcPr marL="0" marR="0" marT="0" marB="0" anchor="ctr"/>
                </a:tc>
              </a:tr>
              <a:tr h="493015">
                <a:tc>
                  <a:txBody>
                    <a:bodyPr/>
                    <a:lstStyle/>
                    <a:p>
                      <a:pPr lvl="0" algn="ctr"/>
                      <a:r>
                        <a:rPr lang="en-US" sz="2400" kern="1200" dirty="0" smtClean="0">
                          <a:solidFill>
                            <a:schemeClr val="dk1"/>
                          </a:solidFill>
                          <a:effectLst/>
                          <a:latin typeface="+mn-lt"/>
                          <a:ea typeface="+mn-ea"/>
                          <a:cs typeface="+mn-cs"/>
                        </a:rPr>
                        <a:t>2</a:t>
                      </a:r>
                      <a:endParaRPr lang="en-US" sz="2400" kern="1200" dirty="0">
                        <a:solidFill>
                          <a:schemeClr val="dk1"/>
                        </a:solidFill>
                        <a:effectLst/>
                        <a:latin typeface="+mn-lt"/>
                        <a:ea typeface="+mn-ea"/>
                        <a:cs typeface="+mn-cs"/>
                      </a:endParaRPr>
                    </a:p>
                  </a:txBody>
                  <a:tcPr marL="0" marR="0" marT="0" marB="0" anchor="ctr"/>
                </a:tc>
                <a:tc>
                  <a:txBody>
                    <a:bodyPr/>
                    <a:lstStyle/>
                    <a:p>
                      <a:pPr lvl="0"/>
                      <a:r>
                        <a:rPr lang="en-US" sz="2400" kern="1200" dirty="0" smtClean="0">
                          <a:solidFill>
                            <a:schemeClr val="dk1"/>
                          </a:solidFill>
                          <a:effectLst/>
                          <a:latin typeface="+mn-lt"/>
                          <a:ea typeface="+mn-ea"/>
                          <a:cs typeface="+mn-cs"/>
                        </a:rPr>
                        <a:t>Core temperature measurement for all general anesthetics</a:t>
                      </a:r>
                      <a:endParaRPr lang="en-US" sz="2400" kern="1200" dirty="0">
                        <a:solidFill>
                          <a:schemeClr val="dk1"/>
                        </a:solidFill>
                        <a:effectLst/>
                        <a:latin typeface="+mn-lt"/>
                        <a:ea typeface="+mn-ea"/>
                        <a:cs typeface="+mn-cs"/>
                      </a:endParaRPr>
                    </a:p>
                  </a:txBody>
                  <a:tcPr marL="0" marR="0" marT="0" marB="0" anchor="ctr"/>
                </a:tc>
              </a:tr>
              <a:tr h="566167">
                <a:tc>
                  <a:txBody>
                    <a:bodyPr/>
                    <a:lstStyle/>
                    <a:p>
                      <a:pPr lvl="0" algn="ctr"/>
                      <a:r>
                        <a:rPr lang="en-US" sz="2400" kern="1200" dirty="0" smtClean="0">
                          <a:solidFill>
                            <a:schemeClr val="dk1"/>
                          </a:solidFill>
                          <a:effectLst/>
                          <a:latin typeface="+mn-lt"/>
                          <a:ea typeface="+mn-ea"/>
                          <a:cs typeface="+mn-cs"/>
                        </a:rPr>
                        <a:t>3</a:t>
                      </a:r>
                      <a:endParaRPr lang="en-US" sz="2400" kern="1200" dirty="0">
                        <a:solidFill>
                          <a:schemeClr val="dk1"/>
                        </a:solidFill>
                        <a:effectLst/>
                        <a:latin typeface="+mn-lt"/>
                        <a:ea typeface="+mn-ea"/>
                        <a:cs typeface="+mn-cs"/>
                      </a:endParaRPr>
                    </a:p>
                  </a:txBody>
                  <a:tcPr marL="0" marR="0" marT="0" marB="0" anchor="ctr"/>
                </a:tc>
                <a:tc>
                  <a:txBody>
                    <a:bodyPr/>
                    <a:lstStyle/>
                    <a:p>
                      <a:pPr lvl="0"/>
                      <a:r>
                        <a:rPr lang="en-US" sz="2400" kern="1200" dirty="0" smtClean="0">
                          <a:solidFill>
                            <a:schemeClr val="dk1"/>
                          </a:solidFill>
                          <a:effectLst/>
                          <a:latin typeface="+mn-lt"/>
                          <a:ea typeface="+mn-ea"/>
                          <a:cs typeface="+mn-cs"/>
                        </a:rPr>
                        <a:t>At-risk adults undergoing general anesthesia given 2 or more classes of anti-emetics</a:t>
                      </a:r>
                      <a:endParaRPr lang="en-US" sz="2400" kern="1200" dirty="0">
                        <a:solidFill>
                          <a:schemeClr val="dk1"/>
                        </a:solidFill>
                        <a:effectLst/>
                        <a:latin typeface="+mn-lt"/>
                        <a:ea typeface="+mn-ea"/>
                        <a:cs typeface="+mn-cs"/>
                      </a:endParaRPr>
                    </a:p>
                  </a:txBody>
                  <a:tcPr marL="0" marR="0" marT="0" marB="0" anchor="ctr"/>
                </a:tc>
              </a:tr>
              <a:tr h="1051560">
                <a:tc>
                  <a:txBody>
                    <a:bodyPr/>
                    <a:lstStyle/>
                    <a:p>
                      <a:pPr lvl="0" algn="ctr"/>
                      <a:r>
                        <a:rPr lang="en-US" sz="2400" kern="1200" dirty="0" smtClean="0">
                          <a:solidFill>
                            <a:schemeClr val="dk1"/>
                          </a:solidFill>
                          <a:effectLst/>
                          <a:latin typeface="+mn-lt"/>
                          <a:ea typeface="+mn-ea"/>
                          <a:cs typeface="+mn-cs"/>
                        </a:rPr>
                        <a:t>4</a:t>
                      </a:r>
                      <a:endParaRPr lang="en-US" sz="2400" kern="1200" dirty="0">
                        <a:solidFill>
                          <a:schemeClr val="dk1"/>
                        </a:solidFill>
                        <a:effectLst/>
                        <a:latin typeface="+mn-lt"/>
                        <a:ea typeface="+mn-ea"/>
                        <a:cs typeface="+mn-cs"/>
                      </a:endParaRPr>
                    </a:p>
                  </a:txBody>
                  <a:tcPr marL="0" marR="0" marT="0" marB="0" anchor="ctr"/>
                </a:tc>
                <a:tc>
                  <a:txBody>
                    <a:bodyPr/>
                    <a:lstStyle/>
                    <a:p>
                      <a:pPr lvl="0"/>
                      <a:r>
                        <a:rPr lang="en-US" sz="2400" kern="1200" dirty="0" smtClean="0">
                          <a:solidFill>
                            <a:schemeClr val="dk1"/>
                          </a:solidFill>
                          <a:effectLst/>
                          <a:latin typeface="+mn-lt"/>
                          <a:ea typeface="+mn-ea"/>
                          <a:cs typeface="+mn-cs"/>
                        </a:rPr>
                        <a:t>At-risk pediatric patients undergoing general anesthesia given 2 or more classes of anti-emetics</a:t>
                      </a:r>
                      <a:endParaRPr lang="en-US" sz="2400" kern="1200" dirty="0">
                        <a:solidFill>
                          <a:schemeClr val="dk1"/>
                        </a:solidFill>
                        <a:effectLst/>
                        <a:latin typeface="+mn-lt"/>
                        <a:ea typeface="+mn-ea"/>
                        <a:cs typeface="+mn-cs"/>
                      </a:endParaRPr>
                    </a:p>
                  </a:txBody>
                  <a:tcPr marL="0" marR="0" marT="0" marB="0" anchor="ctr"/>
                </a:tc>
              </a:tr>
              <a:tr h="658368">
                <a:tc>
                  <a:txBody>
                    <a:bodyPr/>
                    <a:lstStyle/>
                    <a:p>
                      <a:pPr algn="ctr" fontAlgn="ctr"/>
                      <a:r>
                        <a:rPr lang="en-US" sz="2400" b="0" i="0" u="none" strike="noStrike" dirty="0" smtClean="0">
                          <a:solidFill>
                            <a:srgbClr val="000000"/>
                          </a:solidFill>
                          <a:effectLst/>
                          <a:latin typeface="Calibri" panose="020F0502020204030204" pitchFamily="34" charset="0"/>
                        </a:rPr>
                        <a:t>5</a:t>
                      </a:r>
                      <a:endParaRPr lang="en-US" sz="24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2400" kern="1200" dirty="0" smtClean="0">
                          <a:solidFill>
                            <a:schemeClr val="dk1"/>
                          </a:solidFill>
                          <a:effectLst/>
                          <a:latin typeface="+mn-lt"/>
                          <a:ea typeface="+mn-ea"/>
                          <a:cs typeface="+mn-cs"/>
                        </a:rPr>
                        <a:t>Colloid use limited in cases with no indication</a:t>
                      </a:r>
                      <a:endParaRPr lang="en-US" sz="2800" b="0" i="0" u="none" strike="noStrike" dirty="0">
                        <a:solidFill>
                          <a:srgbClr val="000000"/>
                        </a:solidFill>
                        <a:effectLst/>
                        <a:latin typeface="Calibri" panose="020F0502020204030204" pitchFamily="34" charset="0"/>
                      </a:endParaRPr>
                    </a:p>
                  </a:txBody>
                  <a:tcPr marL="0" marR="0" marT="0" marB="0" anchor="ctr"/>
                </a:tc>
              </a:tr>
              <a:tr h="911937">
                <a:tc>
                  <a:txBody>
                    <a:bodyPr/>
                    <a:lstStyle/>
                    <a:p>
                      <a:pPr lvl="0" algn="ctr"/>
                      <a:r>
                        <a:rPr lang="en-US" sz="2400" kern="1200" dirty="0" smtClean="0">
                          <a:solidFill>
                            <a:schemeClr val="dk1"/>
                          </a:solidFill>
                          <a:effectLst/>
                          <a:latin typeface="+mn-lt"/>
                          <a:ea typeface="+mn-ea"/>
                          <a:cs typeface="+mn-cs"/>
                        </a:rPr>
                        <a:t>6</a:t>
                      </a:r>
                      <a:endParaRPr lang="en-US" sz="2400" kern="1200" dirty="0">
                        <a:solidFill>
                          <a:schemeClr val="dk1"/>
                        </a:solidFill>
                        <a:effectLst/>
                        <a:latin typeface="+mn-lt"/>
                        <a:ea typeface="+mn-ea"/>
                        <a:cs typeface="+mn-cs"/>
                      </a:endParaRPr>
                    </a:p>
                  </a:txBody>
                  <a:tcPr marL="0" marR="0" marT="0" marB="0" anchor="ctr"/>
                </a:tc>
                <a:tc>
                  <a:txBody>
                    <a:bodyPr/>
                    <a:lstStyle/>
                    <a:p>
                      <a:pPr lvl="0"/>
                      <a:r>
                        <a:rPr lang="en-US" sz="2400" kern="1200" dirty="0" smtClean="0">
                          <a:solidFill>
                            <a:schemeClr val="dk1"/>
                          </a:solidFill>
                          <a:effectLst/>
                          <a:latin typeface="+mn-lt"/>
                          <a:ea typeface="+mn-ea"/>
                          <a:cs typeface="+mn-cs"/>
                        </a:rPr>
                        <a:t>Hemoglobin or hematocrit measurement for patients receiving discretionary intraoperative red blood cell transfusions</a:t>
                      </a:r>
                      <a:endParaRPr lang="en-US" sz="2400" kern="1200" dirty="0">
                        <a:solidFill>
                          <a:schemeClr val="dk1"/>
                        </a:solidFill>
                        <a:effectLst/>
                        <a:latin typeface="+mn-lt"/>
                        <a:ea typeface="+mn-ea"/>
                        <a:cs typeface="+mn-cs"/>
                      </a:endParaRPr>
                    </a:p>
                  </a:txBody>
                  <a:tcPr marL="0" marR="0" marT="0" marB="0" anchor="ctr"/>
                </a:tc>
              </a:tr>
              <a:tr h="670736">
                <a:tc>
                  <a:txBody>
                    <a:bodyPr/>
                    <a:lstStyle/>
                    <a:p>
                      <a:pPr algn="ctr" fontAlgn="ctr"/>
                      <a:r>
                        <a:rPr lang="en-US" sz="2400" b="0" i="0" u="none" strike="noStrike" dirty="0" smtClean="0">
                          <a:solidFill>
                            <a:srgbClr val="000000"/>
                          </a:solidFill>
                          <a:effectLst/>
                          <a:latin typeface="Calibri" panose="020F0502020204030204" pitchFamily="34" charset="0"/>
                        </a:rPr>
                        <a:t>7</a:t>
                      </a:r>
                      <a:endParaRPr lang="en-US" sz="24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2400" kern="1200" dirty="0" smtClean="0">
                          <a:solidFill>
                            <a:schemeClr val="dk1"/>
                          </a:solidFill>
                          <a:effectLst/>
                          <a:latin typeface="+mn-lt"/>
                          <a:ea typeface="+mn-ea"/>
                          <a:cs typeface="+mn-cs"/>
                        </a:rPr>
                        <a:t>Transfusion goal of hematocrit less than 30</a:t>
                      </a:r>
                      <a:endParaRPr lang="en-US" sz="2800" b="0" i="0" u="none" strike="noStrike" dirty="0">
                        <a:solidFill>
                          <a:srgbClr val="000000"/>
                        </a:solidFill>
                        <a:effectLst/>
                        <a:latin typeface="Calibri" panose="020F0502020204030204" pitchFamily="34" charset="0"/>
                      </a:endParaRPr>
                    </a:p>
                  </a:txBody>
                  <a:tcPr marL="0" marR="0" marT="0" marB="0" anchor="ctr"/>
                </a:tc>
              </a:tr>
            </a:tbl>
          </a:graphicData>
        </a:graphic>
      </p:graphicFrame>
      <p:sp>
        <p:nvSpPr>
          <p:cNvPr id="3" name="Title 1"/>
          <p:cNvSpPr txBox="1">
            <a:spLocks/>
          </p:cNvSpPr>
          <p:nvPr/>
        </p:nvSpPr>
        <p:spPr>
          <a:xfrm>
            <a:off x="179832" y="99949"/>
            <a:ext cx="10515600" cy="70472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Measures</a:t>
            </a:r>
            <a:endParaRPr lang="en-US" dirty="0"/>
          </a:p>
        </p:txBody>
      </p:sp>
    </p:spTree>
    <p:extLst>
      <p:ext uri="{BB962C8B-B14F-4D97-AF65-F5344CB8AC3E}">
        <p14:creationId xmlns:p14="http://schemas.microsoft.com/office/powerpoint/2010/main" val="3590507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16878132"/>
              </p:ext>
            </p:extLst>
          </p:nvPr>
        </p:nvGraphicFramePr>
        <p:xfrm>
          <a:off x="280417" y="1212977"/>
          <a:ext cx="11524487" cy="5178679"/>
        </p:xfrm>
        <a:graphic>
          <a:graphicData uri="http://schemas.openxmlformats.org/drawingml/2006/table">
            <a:tbl>
              <a:tblPr>
                <a:tableStyleId>{5C22544A-7EE6-4342-B048-85BDC9FD1C3A}</a:tableStyleId>
              </a:tblPr>
              <a:tblGrid>
                <a:gridCol w="804931"/>
                <a:gridCol w="10719556"/>
              </a:tblGrid>
              <a:tr h="681947">
                <a:tc>
                  <a:txBody>
                    <a:bodyPr/>
                    <a:lstStyle/>
                    <a:p>
                      <a:pPr algn="ctr" fontAlgn="ctr"/>
                      <a:r>
                        <a:rPr lang="en-US" sz="2400" b="0" i="0" u="none" strike="noStrike" dirty="0" smtClean="0">
                          <a:solidFill>
                            <a:srgbClr val="000000"/>
                          </a:solidFill>
                          <a:effectLst/>
                          <a:latin typeface="Calibri" panose="020F0502020204030204" pitchFamily="34" charset="0"/>
                        </a:rPr>
                        <a:t>8</a:t>
                      </a:r>
                      <a:endParaRPr lang="en-US" sz="24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2400" u="none" strike="noStrike" dirty="0">
                          <a:effectLst/>
                        </a:rPr>
                        <a:t>Appropriate intraoperative handoff</a:t>
                      </a:r>
                      <a:endParaRPr lang="en-US" sz="2400" b="0" i="0" u="none" strike="noStrike" dirty="0">
                        <a:solidFill>
                          <a:srgbClr val="000000"/>
                        </a:solidFill>
                        <a:effectLst/>
                        <a:latin typeface="Calibri" panose="020F0502020204030204" pitchFamily="34" charset="0"/>
                      </a:endParaRPr>
                    </a:p>
                  </a:txBody>
                  <a:tcPr marL="0" marR="0" marT="0" marB="0" anchor="ctr"/>
                </a:tc>
              </a:tr>
              <a:tr h="614553">
                <a:tc>
                  <a:txBody>
                    <a:bodyPr/>
                    <a:lstStyle/>
                    <a:p>
                      <a:pPr lvl="0" algn="ctr"/>
                      <a:r>
                        <a:rPr lang="en-US" sz="2400" kern="1200" dirty="0" smtClean="0">
                          <a:solidFill>
                            <a:schemeClr val="dk1"/>
                          </a:solidFill>
                          <a:effectLst/>
                          <a:latin typeface="+mn-lt"/>
                          <a:ea typeface="+mn-ea"/>
                          <a:cs typeface="+mn-cs"/>
                        </a:rPr>
                        <a:t>9</a:t>
                      </a:r>
                      <a:endParaRPr lang="en-US" sz="2400" kern="1200" dirty="0">
                        <a:solidFill>
                          <a:schemeClr val="dk1"/>
                        </a:solidFill>
                        <a:effectLst/>
                        <a:latin typeface="+mn-lt"/>
                        <a:ea typeface="+mn-ea"/>
                        <a:cs typeface="+mn-cs"/>
                      </a:endParaRPr>
                    </a:p>
                  </a:txBody>
                  <a:tcPr marL="0" marR="0" marT="0" marB="0" anchor="ctr"/>
                </a:tc>
                <a:tc>
                  <a:txBody>
                    <a:bodyPr/>
                    <a:lstStyle/>
                    <a:p>
                      <a:pPr lvl="0"/>
                      <a:r>
                        <a:rPr lang="en-US" sz="2400" kern="1200" dirty="0" smtClean="0">
                          <a:solidFill>
                            <a:schemeClr val="dk1"/>
                          </a:solidFill>
                          <a:effectLst/>
                          <a:latin typeface="+mn-lt"/>
                          <a:ea typeface="+mn-ea"/>
                          <a:cs typeface="+mn-cs"/>
                        </a:rPr>
                        <a:t>Appropriate postoperative transition of care handoff performed</a:t>
                      </a:r>
                      <a:endParaRPr lang="en-US" sz="2400" kern="1200" dirty="0">
                        <a:solidFill>
                          <a:schemeClr val="dk1"/>
                        </a:solidFill>
                        <a:effectLst/>
                        <a:latin typeface="+mn-lt"/>
                        <a:ea typeface="+mn-ea"/>
                        <a:cs typeface="+mn-cs"/>
                      </a:endParaRPr>
                    </a:p>
                  </a:txBody>
                  <a:tcPr marL="0" marR="0" marT="0" marB="0" anchor="ctr"/>
                </a:tc>
              </a:tr>
              <a:tr h="541174">
                <a:tc>
                  <a:txBody>
                    <a:bodyPr/>
                    <a:lstStyle/>
                    <a:p>
                      <a:pPr lvl="0" algn="ctr"/>
                      <a:r>
                        <a:rPr lang="en-US" sz="2400" kern="1200" dirty="0" smtClean="0">
                          <a:solidFill>
                            <a:schemeClr val="dk1"/>
                          </a:solidFill>
                          <a:effectLst/>
                          <a:latin typeface="+mn-lt"/>
                          <a:ea typeface="+mn-ea"/>
                          <a:cs typeface="+mn-cs"/>
                        </a:rPr>
                        <a:t>10</a:t>
                      </a:r>
                      <a:endParaRPr lang="en-US" sz="2400" kern="1200" dirty="0">
                        <a:solidFill>
                          <a:schemeClr val="dk1"/>
                        </a:solidFill>
                        <a:effectLst/>
                        <a:latin typeface="+mn-lt"/>
                        <a:ea typeface="+mn-ea"/>
                        <a:cs typeface="+mn-cs"/>
                      </a:endParaRPr>
                    </a:p>
                  </a:txBody>
                  <a:tcPr marL="0" marR="0" marT="0" marB="0" anchor="ctr"/>
                </a:tc>
                <a:tc>
                  <a:txBody>
                    <a:bodyPr/>
                    <a:lstStyle/>
                    <a:p>
                      <a:pPr lvl="0"/>
                      <a:r>
                        <a:rPr lang="en-US" sz="2400" kern="1200" dirty="0" smtClean="0">
                          <a:solidFill>
                            <a:schemeClr val="dk1"/>
                          </a:solidFill>
                          <a:effectLst/>
                          <a:latin typeface="+mn-lt"/>
                          <a:ea typeface="+mn-ea"/>
                          <a:cs typeface="+mn-cs"/>
                        </a:rPr>
                        <a:t>Avoiding intraoperative hypotension</a:t>
                      </a:r>
                      <a:endParaRPr lang="en-US" sz="2400" kern="1200" dirty="0">
                        <a:solidFill>
                          <a:schemeClr val="dk1"/>
                        </a:solidFill>
                        <a:effectLst/>
                        <a:latin typeface="+mn-lt"/>
                        <a:ea typeface="+mn-ea"/>
                        <a:cs typeface="+mn-cs"/>
                      </a:endParaRPr>
                    </a:p>
                  </a:txBody>
                  <a:tcPr marL="0" marR="0" marT="0" marB="0" anchor="ctr"/>
                </a:tc>
              </a:tr>
              <a:tr h="614553">
                <a:tc>
                  <a:txBody>
                    <a:bodyPr/>
                    <a:lstStyle/>
                    <a:p>
                      <a:pPr lvl="0" algn="ctr"/>
                      <a:r>
                        <a:rPr lang="en-US" sz="2400" kern="1200" dirty="0" smtClean="0">
                          <a:solidFill>
                            <a:schemeClr val="dk1"/>
                          </a:solidFill>
                          <a:effectLst/>
                          <a:latin typeface="+mn-lt"/>
                          <a:ea typeface="+mn-ea"/>
                          <a:cs typeface="+mn-cs"/>
                        </a:rPr>
                        <a:t>11</a:t>
                      </a:r>
                      <a:endParaRPr lang="en-US" sz="2400" kern="1200" dirty="0">
                        <a:solidFill>
                          <a:schemeClr val="dk1"/>
                        </a:solidFill>
                        <a:effectLst/>
                        <a:latin typeface="+mn-lt"/>
                        <a:ea typeface="+mn-ea"/>
                        <a:cs typeface="+mn-cs"/>
                      </a:endParaRPr>
                    </a:p>
                  </a:txBody>
                  <a:tcPr marL="0" marR="0" marT="0" marB="0" anchor="ctr"/>
                </a:tc>
                <a:tc>
                  <a:txBody>
                    <a:bodyPr/>
                    <a:lstStyle/>
                    <a:p>
                      <a:pPr lvl="0"/>
                      <a:r>
                        <a:rPr lang="en-US" sz="2400" kern="1200" dirty="0" smtClean="0">
                          <a:solidFill>
                            <a:schemeClr val="dk1"/>
                          </a:solidFill>
                          <a:effectLst/>
                          <a:latin typeface="+mn-lt"/>
                          <a:ea typeface="+mn-ea"/>
                          <a:cs typeface="+mn-cs"/>
                        </a:rPr>
                        <a:t>Avoiding gaps in systolic or mean arterial pressure measurement</a:t>
                      </a:r>
                      <a:endParaRPr lang="en-US" sz="2400" kern="1200" dirty="0">
                        <a:solidFill>
                          <a:schemeClr val="dk1"/>
                        </a:solidFill>
                        <a:effectLst/>
                        <a:latin typeface="+mn-lt"/>
                        <a:ea typeface="+mn-ea"/>
                        <a:cs typeface="+mn-cs"/>
                      </a:endParaRPr>
                    </a:p>
                  </a:txBody>
                  <a:tcPr marL="0" marR="0" marT="0" marB="0" anchor="ctr"/>
                </a:tc>
              </a:tr>
              <a:tr h="550347">
                <a:tc>
                  <a:txBody>
                    <a:bodyPr/>
                    <a:lstStyle/>
                    <a:p>
                      <a:pPr lvl="0" algn="ctr"/>
                      <a:r>
                        <a:rPr lang="en-US" sz="2400" kern="1200" dirty="0" smtClean="0">
                          <a:solidFill>
                            <a:schemeClr val="dk1"/>
                          </a:solidFill>
                          <a:effectLst/>
                          <a:latin typeface="+mn-lt"/>
                          <a:ea typeface="+mn-ea"/>
                          <a:cs typeface="+mn-cs"/>
                        </a:rPr>
                        <a:t>12</a:t>
                      </a:r>
                      <a:endParaRPr lang="en-US" sz="2400" kern="1200" dirty="0">
                        <a:solidFill>
                          <a:schemeClr val="dk1"/>
                        </a:solidFill>
                        <a:effectLst/>
                        <a:latin typeface="+mn-lt"/>
                        <a:ea typeface="+mn-ea"/>
                        <a:cs typeface="+mn-cs"/>
                      </a:endParaRPr>
                    </a:p>
                  </a:txBody>
                  <a:tcPr marL="0" marR="0" marT="0" marB="0" anchor="b"/>
                </a:tc>
                <a:tc>
                  <a:txBody>
                    <a:bodyPr/>
                    <a:lstStyle/>
                    <a:p>
                      <a:pPr lvl="0"/>
                      <a:r>
                        <a:rPr lang="en-US" sz="2400" kern="1200" dirty="0" smtClean="0">
                          <a:solidFill>
                            <a:schemeClr val="dk1"/>
                          </a:solidFill>
                          <a:effectLst/>
                          <a:latin typeface="+mn-lt"/>
                          <a:ea typeface="+mn-ea"/>
                          <a:cs typeface="+mn-cs"/>
                        </a:rPr>
                        <a:t>Avoiding myocardial Injury</a:t>
                      </a:r>
                      <a:endParaRPr lang="en-US" sz="2400" kern="1200" dirty="0">
                        <a:solidFill>
                          <a:schemeClr val="dk1"/>
                        </a:solidFill>
                        <a:effectLst/>
                        <a:latin typeface="+mn-lt"/>
                        <a:ea typeface="+mn-ea"/>
                        <a:cs typeface="+mn-cs"/>
                      </a:endParaRPr>
                    </a:p>
                  </a:txBody>
                  <a:tcPr marL="0" marR="0" marT="0" marB="0" anchor="b"/>
                </a:tc>
              </a:tr>
              <a:tr h="575497">
                <a:tc>
                  <a:txBody>
                    <a:bodyPr/>
                    <a:lstStyle/>
                    <a:p>
                      <a:pPr algn="ctr" fontAlgn="b"/>
                      <a:r>
                        <a:rPr lang="en-US" sz="2400" b="0" i="0" u="none" strike="noStrike" dirty="0" smtClean="0">
                          <a:solidFill>
                            <a:srgbClr val="000000"/>
                          </a:solidFill>
                          <a:effectLst/>
                          <a:latin typeface="Calibri" panose="020F0502020204030204" pitchFamily="34" charset="0"/>
                        </a:rPr>
                        <a:t>13</a:t>
                      </a:r>
                      <a:endParaRPr lang="en-US" sz="24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2400" u="none" strike="noStrike" dirty="0" smtClean="0">
                          <a:effectLst/>
                        </a:rPr>
                        <a:t>Avoiding kidney </a:t>
                      </a:r>
                      <a:r>
                        <a:rPr lang="en-US" sz="2400" u="none" strike="noStrike" dirty="0">
                          <a:effectLst/>
                        </a:rPr>
                        <a:t>i</a:t>
                      </a:r>
                      <a:r>
                        <a:rPr lang="en-US" sz="2400" u="none" strike="noStrike" dirty="0" smtClean="0">
                          <a:effectLst/>
                        </a:rPr>
                        <a:t>njury</a:t>
                      </a:r>
                      <a:endParaRPr lang="en-US" sz="2400" b="0" i="0" u="none" strike="noStrike" dirty="0">
                        <a:solidFill>
                          <a:srgbClr val="000000"/>
                        </a:solidFill>
                        <a:effectLst/>
                        <a:latin typeface="Calibri" panose="020F0502020204030204" pitchFamily="34" charset="0"/>
                      </a:endParaRPr>
                    </a:p>
                  </a:txBody>
                  <a:tcPr marL="0" marR="0" marT="0" marB="0" anchor="ctr"/>
                </a:tc>
              </a:tr>
              <a:tr h="561886">
                <a:tc>
                  <a:txBody>
                    <a:bodyPr/>
                    <a:lstStyle/>
                    <a:p>
                      <a:pPr lvl="0" algn="ctr"/>
                      <a:r>
                        <a:rPr lang="en-US" sz="2400" kern="1200" dirty="0" smtClean="0">
                          <a:solidFill>
                            <a:schemeClr val="dk1"/>
                          </a:solidFill>
                          <a:effectLst/>
                          <a:latin typeface="+mn-lt"/>
                          <a:ea typeface="+mn-ea"/>
                          <a:cs typeface="+mn-cs"/>
                        </a:rPr>
                        <a:t>14</a:t>
                      </a:r>
                      <a:endParaRPr lang="en-US" sz="2400" kern="1200" dirty="0">
                        <a:solidFill>
                          <a:schemeClr val="dk1"/>
                        </a:solidFill>
                        <a:effectLst/>
                        <a:latin typeface="+mn-lt"/>
                        <a:ea typeface="+mn-ea"/>
                        <a:cs typeface="+mn-cs"/>
                      </a:endParaRPr>
                    </a:p>
                  </a:txBody>
                  <a:tcPr marL="0" marR="0" marT="0" marB="0" anchor="b"/>
                </a:tc>
                <a:tc>
                  <a:txBody>
                    <a:bodyPr/>
                    <a:lstStyle/>
                    <a:p>
                      <a:pPr lvl="0"/>
                      <a:r>
                        <a:rPr lang="en-US" sz="2400" kern="1200" dirty="0" smtClean="0">
                          <a:solidFill>
                            <a:schemeClr val="dk1"/>
                          </a:solidFill>
                          <a:effectLst/>
                          <a:latin typeface="+mn-lt"/>
                          <a:ea typeface="+mn-ea"/>
                          <a:cs typeface="+mn-cs"/>
                        </a:rPr>
                        <a:t>Preventing uncontrolled post-operative pain</a:t>
                      </a:r>
                      <a:endParaRPr lang="en-US" sz="2400" kern="1200" dirty="0">
                        <a:solidFill>
                          <a:schemeClr val="dk1"/>
                        </a:solidFill>
                        <a:effectLst/>
                        <a:latin typeface="+mn-lt"/>
                        <a:ea typeface="+mn-ea"/>
                        <a:cs typeface="+mn-cs"/>
                      </a:endParaRPr>
                    </a:p>
                  </a:txBody>
                  <a:tcPr marL="0" marR="0" marT="0" marB="0" anchor="b"/>
                </a:tc>
              </a:tr>
              <a:tr h="486139">
                <a:tc>
                  <a:txBody>
                    <a:bodyPr/>
                    <a:lstStyle/>
                    <a:p>
                      <a:pPr algn="ctr" fontAlgn="b"/>
                      <a:r>
                        <a:rPr lang="en-US" sz="2400" b="0" i="0" u="none" strike="noStrike" dirty="0" smtClean="0">
                          <a:solidFill>
                            <a:srgbClr val="000000"/>
                          </a:solidFill>
                          <a:effectLst/>
                          <a:latin typeface="Calibri" panose="020F0502020204030204" pitchFamily="34" charset="0"/>
                        </a:rPr>
                        <a:t>15</a:t>
                      </a:r>
                      <a:endParaRPr lang="en-US" sz="2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400" u="none" strike="noStrike" dirty="0">
                          <a:effectLst/>
                        </a:rPr>
                        <a:t>Mortality</a:t>
                      </a:r>
                      <a:endParaRPr lang="en-US" sz="2400" b="0" i="0" u="none" strike="noStrike" dirty="0">
                        <a:solidFill>
                          <a:srgbClr val="000000"/>
                        </a:solidFill>
                        <a:effectLst/>
                        <a:latin typeface="Calibri" panose="020F0502020204030204" pitchFamily="34" charset="0"/>
                      </a:endParaRPr>
                    </a:p>
                  </a:txBody>
                  <a:tcPr marL="0" marR="0" marT="0" marB="0" anchor="b"/>
                </a:tc>
              </a:tr>
              <a:tr h="552583">
                <a:tc>
                  <a:txBody>
                    <a:bodyPr/>
                    <a:lstStyle/>
                    <a:p>
                      <a:pPr algn="ctr" fontAlgn="b"/>
                      <a:r>
                        <a:rPr lang="en-US" sz="2400" b="0" i="0" u="none" strike="noStrike" dirty="0" smtClean="0">
                          <a:solidFill>
                            <a:srgbClr val="000000"/>
                          </a:solidFill>
                          <a:effectLst/>
                          <a:latin typeface="Calibri" panose="020F0502020204030204" pitchFamily="34" charset="0"/>
                        </a:rPr>
                        <a:t>16</a:t>
                      </a:r>
                      <a:endParaRPr lang="en-US" sz="2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400" kern="1200" dirty="0" smtClean="0">
                          <a:solidFill>
                            <a:schemeClr val="dk1"/>
                          </a:solidFill>
                          <a:effectLst/>
                          <a:latin typeface="+mn-lt"/>
                          <a:ea typeface="+mn-ea"/>
                          <a:cs typeface="+mn-cs"/>
                        </a:rPr>
                        <a:t>Avoiding medication overdose</a:t>
                      </a:r>
                      <a:endParaRPr lang="en-US" sz="2400" b="0" i="0" u="none" strike="noStrike" dirty="0">
                        <a:solidFill>
                          <a:srgbClr val="000000"/>
                        </a:solidFill>
                        <a:effectLst/>
                        <a:latin typeface="Calibri" panose="020F0502020204030204" pitchFamily="34" charset="0"/>
                      </a:endParaRPr>
                    </a:p>
                  </a:txBody>
                  <a:tcPr marL="0" marR="0" marT="0" marB="0" anchor="b"/>
                </a:tc>
              </a:tr>
            </a:tbl>
          </a:graphicData>
        </a:graphic>
      </p:graphicFrame>
      <p:sp>
        <p:nvSpPr>
          <p:cNvPr id="3" name="Title 1"/>
          <p:cNvSpPr txBox="1">
            <a:spLocks/>
          </p:cNvSpPr>
          <p:nvPr/>
        </p:nvSpPr>
        <p:spPr>
          <a:xfrm>
            <a:off x="179832" y="99949"/>
            <a:ext cx="10515600" cy="70472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Measures</a:t>
            </a:r>
            <a:endParaRPr lang="en-US" dirty="0"/>
          </a:p>
        </p:txBody>
      </p:sp>
    </p:spTree>
    <p:extLst>
      <p:ext uri="{BB962C8B-B14F-4D97-AF65-F5344CB8AC3E}">
        <p14:creationId xmlns:p14="http://schemas.microsoft.com/office/powerpoint/2010/main" val="2561579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256" y="182245"/>
            <a:ext cx="10515600" cy="796163"/>
          </a:xfrm>
        </p:spPr>
        <p:txBody>
          <a:bodyPr/>
          <a:lstStyle/>
          <a:p>
            <a:r>
              <a:rPr lang="en-US" dirty="0" smtClean="0"/>
              <a:t>Discussion points for each measure</a:t>
            </a:r>
            <a:endParaRPr lang="en-US" dirty="0"/>
          </a:p>
        </p:txBody>
      </p:sp>
      <p:sp>
        <p:nvSpPr>
          <p:cNvPr id="3" name="Content Placeholder 2"/>
          <p:cNvSpPr>
            <a:spLocks noGrp="1"/>
          </p:cNvSpPr>
          <p:nvPr>
            <p:ph idx="1"/>
          </p:nvPr>
        </p:nvSpPr>
        <p:spPr>
          <a:xfrm>
            <a:off x="298704" y="1130681"/>
            <a:ext cx="10515600" cy="4351338"/>
          </a:xfrm>
        </p:spPr>
        <p:txBody>
          <a:bodyPr/>
          <a:lstStyle/>
          <a:p>
            <a:r>
              <a:rPr lang="en-US" dirty="0" smtClean="0"/>
              <a:t>Should be included</a:t>
            </a:r>
          </a:p>
          <a:p>
            <a:r>
              <a:rPr lang="en-US" dirty="0"/>
              <a:t>S</a:t>
            </a:r>
            <a:r>
              <a:rPr lang="en-US" dirty="0" smtClean="0"/>
              <a:t>hould not be included</a:t>
            </a:r>
          </a:p>
          <a:p>
            <a:r>
              <a:rPr lang="en-US" dirty="0" smtClean="0"/>
              <a:t>Appropriate inclusion/ exclusion criteria</a:t>
            </a:r>
          </a:p>
          <a:p>
            <a:r>
              <a:rPr lang="en-US" dirty="0" smtClean="0"/>
              <a:t>Definition of success</a:t>
            </a:r>
          </a:p>
          <a:p>
            <a:r>
              <a:rPr lang="en-US" dirty="0" smtClean="0"/>
              <a:t>Responsible providers</a:t>
            </a:r>
            <a:endParaRPr lang="en-US" dirty="0"/>
          </a:p>
        </p:txBody>
      </p:sp>
    </p:spTree>
    <p:extLst>
      <p:ext uri="{BB962C8B-B14F-4D97-AF65-F5344CB8AC3E}">
        <p14:creationId xmlns:p14="http://schemas.microsoft.com/office/powerpoint/2010/main" val="960206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82233149"/>
              </p:ext>
            </p:extLst>
          </p:nvPr>
        </p:nvGraphicFramePr>
        <p:xfrm>
          <a:off x="182880" y="184277"/>
          <a:ext cx="11649456" cy="4544244"/>
        </p:xfrm>
        <a:graphic>
          <a:graphicData uri="http://schemas.openxmlformats.org/drawingml/2006/table">
            <a:tbl>
              <a:tblPr>
                <a:tableStyleId>{5C22544A-7EE6-4342-B048-85BDC9FD1C3A}</a:tableStyleId>
              </a:tblPr>
              <a:tblGrid>
                <a:gridCol w="3236976"/>
                <a:gridCol w="8412480"/>
              </a:tblGrid>
              <a:tr h="362602">
                <a:tc>
                  <a:txBody>
                    <a:bodyPr/>
                    <a:lstStyle/>
                    <a:p>
                      <a:pPr algn="l" fontAlgn="ctr"/>
                      <a:r>
                        <a:rPr lang="en-US" sz="2000" b="0" i="0" u="none" strike="noStrike" dirty="0" smtClean="0">
                          <a:solidFill>
                            <a:srgbClr val="000000"/>
                          </a:solidFill>
                          <a:effectLst/>
                          <a:latin typeface="Calibri" panose="020F0502020204030204" pitchFamily="34" charset="0"/>
                        </a:rPr>
                        <a:t>Measure</a:t>
                      </a:r>
                      <a:endParaRPr lang="en-US" sz="20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2000" u="none" strike="noStrike" dirty="0">
                          <a:effectLst/>
                        </a:rPr>
                        <a:t>Perioperative normothermia</a:t>
                      </a:r>
                      <a:endParaRPr lang="en-US" sz="2000" b="0" i="0" u="none" strike="noStrike" dirty="0">
                        <a:solidFill>
                          <a:srgbClr val="000000"/>
                        </a:solidFill>
                        <a:effectLst/>
                        <a:latin typeface="Calibri" panose="020F0502020204030204" pitchFamily="34" charset="0"/>
                      </a:endParaRPr>
                    </a:p>
                  </a:txBody>
                  <a:tcPr marL="0" marR="0" marT="0" marB="0" anchor="ctr"/>
                </a:tc>
              </a:tr>
              <a:tr h="588677">
                <a:tc>
                  <a:txBody>
                    <a:bodyPr/>
                    <a:lstStyle/>
                    <a:p>
                      <a:pPr algn="l" fontAlgn="b"/>
                      <a:r>
                        <a:rPr lang="en-US" sz="2000" b="0" i="0" u="none" strike="noStrike" dirty="0" smtClean="0">
                          <a:solidFill>
                            <a:srgbClr val="000000"/>
                          </a:solidFill>
                          <a:effectLst/>
                          <a:latin typeface="Calibri" panose="020F0502020204030204" pitchFamily="34" charset="0"/>
                        </a:rPr>
                        <a:t>Description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lvl="0"/>
                      <a:r>
                        <a:rPr lang="en-US" sz="2000" kern="1200" dirty="0" smtClean="0">
                          <a:solidFill>
                            <a:schemeClr val="dk1"/>
                          </a:solidFill>
                          <a:effectLst/>
                          <a:latin typeface="+mn-lt"/>
                          <a:ea typeface="+mn-ea"/>
                          <a:cs typeface="+mn-cs"/>
                        </a:rPr>
                        <a:t>Active warming for all patients at risk of intraoperative hypothermia</a:t>
                      </a:r>
                      <a:endParaRPr lang="en-US" sz="2000" kern="1200" dirty="0">
                        <a:solidFill>
                          <a:schemeClr val="dk1"/>
                        </a:solidFill>
                        <a:effectLst/>
                        <a:latin typeface="+mn-lt"/>
                        <a:ea typeface="+mn-ea"/>
                        <a:cs typeface="+mn-cs"/>
                      </a:endParaRPr>
                    </a:p>
                  </a:txBody>
                  <a:tcPr marL="0" marR="0" marT="0" marB="0" anchor="b"/>
                </a:tc>
              </a:tr>
              <a:tr h="592660">
                <a:tc>
                  <a:txBody>
                    <a:bodyPr/>
                    <a:lstStyle/>
                    <a:p>
                      <a:pPr algn="l" fontAlgn="b"/>
                      <a:r>
                        <a:rPr lang="en-US" sz="2000" b="0" i="0" u="none" strike="noStrike" dirty="0" smtClean="0">
                          <a:solidFill>
                            <a:srgbClr val="000000"/>
                          </a:solidFill>
                          <a:effectLst/>
                          <a:latin typeface="Calibri" panose="020F0502020204030204" pitchFamily="34" charset="0"/>
                        </a:rPr>
                        <a:t>Inclusion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u="none" strike="noStrike" dirty="0">
                          <a:effectLst/>
                        </a:rPr>
                        <a:t>Patients undergoing general </a:t>
                      </a:r>
                      <a:r>
                        <a:rPr lang="en-US" sz="2000" u="none" strike="noStrike" dirty="0" smtClean="0">
                          <a:effectLst/>
                        </a:rPr>
                        <a:t>and </a:t>
                      </a:r>
                      <a:r>
                        <a:rPr lang="en-US" sz="2000" u="none" strike="noStrike" dirty="0" err="1" smtClean="0">
                          <a:effectLst/>
                        </a:rPr>
                        <a:t>neuraxial</a:t>
                      </a:r>
                      <a:r>
                        <a:rPr lang="en-US" sz="2000" u="none" strike="noStrike" dirty="0" smtClean="0">
                          <a:effectLst/>
                        </a:rPr>
                        <a:t> anesthetics</a:t>
                      </a:r>
                      <a:endParaRPr lang="en-US" sz="2000" b="0" i="0" u="none" strike="noStrike" dirty="0">
                        <a:solidFill>
                          <a:srgbClr val="000000"/>
                        </a:solidFill>
                        <a:effectLst/>
                        <a:latin typeface="Calibri" panose="020F0502020204030204" pitchFamily="34" charset="0"/>
                      </a:endParaRPr>
                    </a:p>
                  </a:txBody>
                  <a:tcPr marL="0" marR="0" marT="0" marB="0" anchor="b"/>
                </a:tc>
              </a:tr>
              <a:tr h="554465">
                <a:tc>
                  <a:txBody>
                    <a:bodyPr/>
                    <a:lstStyle/>
                    <a:p>
                      <a:pPr algn="l" fontAlgn="b"/>
                      <a:r>
                        <a:rPr lang="en-US" sz="2000" b="0" i="0" u="none" strike="noStrike" dirty="0" smtClean="0">
                          <a:solidFill>
                            <a:srgbClr val="000000"/>
                          </a:solidFill>
                          <a:effectLst/>
                          <a:latin typeface="Calibri" panose="020F0502020204030204" pitchFamily="34" charset="0"/>
                        </a:rPr>
                        <a:t>Exclusion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u="none" strike="noStrike" dirty="0">
                          <a:effectLst/>
                        </a:rPr>
                        <a:t>Cases less than 60  minutes - Anesthesia Start to End</a:t>
                      </a:r>
                      <a:endParaRPr lang="en-US" sz="2000" b="0" i="0" u="none" strike="noStrike" dirty="0">
                        <a:solidFill>
                          <a:srgbClr val="000000"/>
                        </a:solidFill>
                        <a:effectLst/>
                        <a:latin typeface="Calibri" panose="020F0502020204030204" pitchFamily="34" charset="0"/>
                      </a:endParaRPr>
                    </a:p>
                  </a:txBody>
                  <a:tcPr marL="0" marR="0" marT="0" marB="0" anchor="b"/>
                </a:tc>
              </a:tr>
              <a:tr h="588677">
                <a:tc>
                  <a:txBody>
                    <a:bodyPr/>
                    <a:lstStyle/>
                    <a:p>
                      <a:pPr algn="l" fontAlgn="b"/>
                      <a:r>
                        <a:rPr lang="en-US" sz="2000" b="0" i="0" u="none" strike="noStrike" dirty="0" smtClean="0">
                          <a:solidFill>
                            <a:srgbClr val="000000"/>
                          </a:solidFill>
                          <a:effectLst/>
                          <a:latin typeface="Calibri" panose="020F0502020204030204" pitchFamily="34" charset="0"/>
                        </a:rPr>
                        <a:t>Success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u="none" strike="noStrike" dirty="0" smtClean="0">
                          <a:effectLst/>
                        </a:rPr>
                        <a:t>Documentation </a:t>
                      </a:r>
                      <a:r>
                        <a:rPr lang="en-US" sz="2000" u="none" strike="noStrike" dirty="0">
                          <a:effectLst/>
                        </a:rPr>
                        <a:t>of active warming device for patients (convective warmer)</a:t>
                      </a:r>
                      <a:endParaRPr lang="en-US" sz="2000" b="0" i="0" u="none" strike="noStrike" dirty="0">
                        <a:solidFill>
                          <a:srgbClr val="000000"/>
                        </a:solidFill>
                        <a:effectLst/>
                        <a:latin typeface="Calibri" panose="020F0502020204030204" pitchFamily="34" charset="0"/>
                      </a:endParaRPr>
                    </a:p>
                  </a:txBody>
                  <a:tcPr marL="0" marR="0" marT="0" marB="0" anchor="b"/>
                </a:tc>
              </a:tr>
              <a:tr h="1813012">
                <a:tc>
                  <a:txBody>
                    <a:bodyPr/>
                    <a:lstStyle/>
                    <a:p>
                      <a:pPr algn="l" fontAlgn="b"/>
                      <a:r>
                        <a:rPr lang="en-US" sz="2000" b="0" i="0" u="none" strike="noStrike" dirty="0" smtClean="0">
                          <a:solidFill>
                            <a:srgbClr val="000000"/>
                          </a:solidFill>
                          <a:effectLst/>
                          <a:latin typeface="Calibri" panose="020F0502020204030204" pitchFamily="34" charset="0"/>
                        </a:rPr>
                        <a:t>Rational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u="none" strike="noStrike" dirty="0">
                          <a:effectLst/>
                        </a:rPr>
                        <a:t>Core temperatures outside the normal range pose a risk in all patients undergoing surgery. Published research has correlated impaired wound healing, adverse cardiac events, altered drug metabolism, and coagulopathies with unplanned perioperative hypothermia. These adverse outcomes resulted in prolonged hospital stays and increased healthcare expenditures.</a:t>
                      </a:r>
                      <a:endParaRPr lang="en-US" sz="2000" b="0" i="0" u="none" strike="noStrike" dirty="0">
                        <a:solidFill>
                          <a:srgbClr val="000000"/>
                        </a:solidFill>
                        <a:effectLst/>
                        <a:latin typeface="Calibri" panose="020F0502020204030204" pitchFamily="34" charset="0"/>
                      </a:endParaRPr>
                    </a:p>
                  </a:txBody>
                  <a:tcPr marL="0" marR="0" marT="0" marB="0" anchor="b"/>
                </a:tc>
              </a:tr>
              <a:tr h="44151">
                <a:tc>
                  <a:txBody>
                    <a:bodyPr/>
                    <a:lstStyle/>
                    <a:p>
                      <a:pPr algn="l" fontAlgn="b"/>
                      <a:endParaRPr lang="en-US" sz="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200" b="0" i="0" u="none" strike="noStrike" dirty="0">
                        <a:solidFill>
                          <a:srgbClr val="000000"/>
                        </a:solidFill>
                        <a:effectLst/>
                        <a:latin typeface="Calibri" panose="020F0502020204030204" pitchFamily="34" charset="0"/>
                      </a:endParaRPr>
                    </a:p>
                  </a:txBody>
                  <a:tcPr marL="0" marR="0" marT="0" marB="0" anchor="b"/>
                </a:tc>
              </a:tr>
            </a:tbl>
          </a:graphicData>
        </a:graphic>
      </p:graphicFrame>
    </p:spTree>
    <p:extLst>
      <p:ext uri="{BB962C8B-B14F-4D97-AF65-F5344CB8AC3E}">
        <p14:creationId xmlns:p14="http://schemas.microsoft.com/office/powerpoint/2010/main" val="2335315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29867700"/>
              </p:ext>
            </p:extLst>
          </p:nvPr>
        </p:nvGraphicFramePr>
        <p:xfrm>
          <a:off x="192024" y="147701"/>
          <a:ext cx="11649456" cy="4511411"/>
        </p:xfrm>
        <a:graphic>
          <a:graphicData uri="http://schemas.openxmlformats.org/drawingml/2006/table">
            <a:tbl>
              <a:tblPr>
                <a:tableStyleId>{5C22544A-7EE6-4342-B048-85BDC9FD1C3A}</a:tableStyleId>
              </a:tblPr>
              <a:tblGrid>
                <a:gridCol w="3236976"/>
                <a:gridCol w="8412480"/>
              </a:tblGrid>
              <a:tr h="362602">
                <a:tc>
                  <a:txBody>
                    <a:bodyPr/>
                    <a:lstStyle/>
                    <a:p>
                      <a:pPr algn="l" fontAlgn="ctr"/>
                      <a:r>
                        <a:rPr lang="en-US" sz="2000" b="0" i="0" u="none" strike="noStrike" dirty="0" smtClean="0">
                          <a:solidFill>
                            <a:srgbClr val="000000"/>
                          </a:solidFill>
                          <a:effectLst/>
                          <a:latin typeface="Calibri" panose="020F0502020204030204" pitchFamily="34" charset="0"/>
                        </a:rPr>
                        <a:t>Measure</a:t>
                      </a:r>
                      <a:endParaRPr lang="en-US" sz="20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2000" b="0" i="0" u="none" strike="noStrike" dirty="0">
                          <a:solidFill>
                            <a:srgbClr val="000000"/>
                          </a:solidFill>
                          <a:effectLst/>
                          <a:latin typeface="Calibri" panose="020F0502020204030204" pitchFamily="34" charset="0"/>
                        </a:rPr>
                        <a:t>Perioperative normothermia</a:t>
                      </a:r>
                    </a:p>
                  </a:txBody>
                  <a:tcPr marL="0" marR="0" marT="0" marB="0" anchor="ctr"/>
                </a:tc>
              </a:tr>
              <a:tr h="56868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Description</a:t>
                      </a:r>
                    </a:p>
                  </a:txBody>
                  <a:tcPr marL="0" marR="0" marT="0" marB="0" anchor="b"/>
                </a:tc>
                <a:tc>
                  <a:txBody>
                    <a:bodyPr/>
                    <a:lstStyle/>
                    <a:p>
                      <a:pPr lvl="0"/>
                      <a:r>
                        <a:rPr lang="en-US" sz="2000" kern="1200" dirty="0" smtClean="0">
                          <a:solidFill>
                            <a:schemeClr val="dk1"/>
                          </a:solidFill>
                          <a:effectLst/>
                          <a:latin typeface="+mn-lt"/>
                          <a:ea typeface="+mn-ea"/>
                          <a:cs typeface="+mn-cs"/>
                        </a:rPr>
                        <a:t>Core temperature measurement for all general anesthetics</a:t>
                      </a:r>
                      <a:endParaRPr lang="en-US" sz="2000" kern="1200" dirty="0">
                        <a:solidFill>
                          <a:schemeClr val="dk1"/>
                        </a:solidFill>
                        <a:effectLst/>
                        <a:latin typeface="+mn-lt"/>
                        <a:ea typeface="+mn-ea"/>
                        <a:cs typeface="+mn-cs"/>
                      </a:endParaRPr>
                    </a:p>
                  </a:txBody>
                  <a:tcPr marL="0" marR="0" marT="0" marB="0" anchor="b"/>
                </a:tc>
              </a:tr>
              <a:tr h="562593">
                <a:tc>
                  <a:txBody>
                    <a:bodyPr/>
                    <a:lstStyle/>
                    <a:p>
                      <a:pPr algn="l" fontAlgn="b"/>
                      <a:r>
                        <a:rPr lang="en-US" sz="2000" b="0" i="0" u="none" strike="noStrike" dirty="0" smtClean="0">
                          <a:solidFill>
                            <a:srgbClr val="000000"/>
                          </a:solidFill>
                          <a:effectLst/>
                          <a:latin typeface="Calibri" panose="020F0502020204030204" pitchFamily="34" charset="0"/>
                        </a:rPr>
                        <a:t>Inclusion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0000"/>
                          </a:solidFill>
                          <a:effectLst/>
                          <a:latin typeface="Calibri" panose="020F0502020204030204" pitchFamily="34" charset="0"/>
                        </a:rPr>
                        <a:t>Patients undergoing general anesthetics</a:t>
                      </a:r>
                    </a:p>
                  </a:txBody>
                  <a:tcPr marL="0" marR="0" marT="0" marB="0" anchor="b"/>
                </a:tc>
              </a:tr>
              <a:tr h="615838">
                <a:tc>
                  <a:txBody>
                    <a:bodyPr/>
                    <a:lstStyle/>
                    <a:p>
                      <a:pPr algn="l" fontAlgn="b"/>
                      <a:r>
                        <a:rPr lang="en-US" sz="2000" b="0" i="0" u="none" strike="noStrike" dirty="0" smtClean="0">
                          <a:solidFill>
                            <a:srgbClr val="000000"/>
                          </a:solidFill>
                          <a:effectLst/>
                          <a:latin typeface="Calibri" panose="020F0502020204030204" pitchFamily="34" charset="0"/>
                        </a:rPr>
                        <a:t>Exclusion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a:solidFill>
                            <a:srgbClr val="000000"/>
                          </a:solidFill>
                          <a:effectLst/>
                          <a:latin typeface="Calibri" panose="020F0502020204030204" pitchFamily="34" charset="0"/>
                        </a:rPr>
                        <a:t>Cases less than 30 minutes</a:t>
                      </a:r>
                    </a:p>
                  </a:txBody>
                  <a:tcPr marL="0" marR="0" marT="0" marB="0" anchor="b"/>
                </a:tc>
              </a:tr>
              <a:tr h="588677">
                <a:tc>
                  <a:txBody>
                    <a:bodyPr/>
                    <a:lstStyle/>
                    <a:p>
                      <a:pPr algn="l" fontAlgn="b"/>
                      <a:r>
                        <a:rPr lang="en-US" sz="2000" b="0" i="0" u="none" strike="noStrike" dirty="0" smtClean="0">
                          <a:solidFill>
                            <a:srgbClr val="000000"/>
                          </a:solidFill>
                          <a:effectLst/>
                          <a:latin typeface="Calibri" panose="020F0502020204030204" pitchFamily="34" charset="0"/>
                        </a:rPr>
                        <a:t>Success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smtClean="0">
                          <a:solidFill>
                            <a:srgbClr val="000000"/>
                          </a:solidFill>
                          <a:effectLst/>
                          <a:latin typeface="Calibri" panose="020F0502020204030204" pitchFamily="34" charset="0"/>
                        </a:rPr>
                        <a:t>Documentation </a:t>
                      </a:r>
                      <a:r>
                        <a:rPr lang="en-US" sz="2000" b="0" i="0" u="none" strike="noStrike" dirty="0">
                          <a:solidFill>
                            <a:srgbClr val="000000"/>
                          </a:solidFill>
                          <a:effectLst/>
                          <a:latin typeface="Calibri" panose="020F0502020204030204" pitchFamily="34" charset="0"/>
                        </a:rPr>
                        <a:t>of patient </a:t>
                      </a:r>
                      <a:r>
                        <a:rPr lang="en-US" sz="2000" b="0" i="0" u="none" strike="noStrike" dirty="0" smtClean="0">
                          <a:solidFill>
                            <a:srgbClr val="000000"/>
                          </a:solidFill>
                          <a:effectLst/>
                          <a:latin typeface="Calibri" panose="020F0502020204030204" pitchFamily="34" charset="0"/>
                        </a:rPr>
                        <a:t>temperature – esophageal, nasal, bladder</a:t>
                      </a:r>
                      <a:endParaRPr lang="en-US" sz="2000" b="0" i="0" u="none" strike="noStrike" dirty="0">
                        <a:solidFill>
                          <a:srgbClr val="000000"/>
                        </a:solidFill>
                        <a:effectLst/>
                        <a:latin typeface="Calibri" panose="020F0502020204030204" pitchFamily="34" charset="0"/>
                      </a:endParaRPr>
                    </a:p>
                  </a:txBody>
                  <a:tcPr marL="0" marR="0" marT="0" marB="0" anchor="b"/>
                </a:tc>
              </a:tr>
              <a:tr h="1813012">
                <a:tc>
                  <a:txBody>
                    <a:bodyPr/>
                    <a:lstStyle/>
                    <a:p>
                      <a:pPr algn="l" fontAlgn="b"/>
                      <a:r>
                        <a:rPr lang="en-US" sz="2000" b="0" i="0" u="none" strike="noStrike" dirty="0" smtClean="0">
                          <a:solidFill>
                            <a:srgbClr val="000000"/>
                          </a:solidFill>
                          <a:effectLst/>
                          <a:latin typeface="Calibri" panose="020F0502020204030204" pitchFamily="34" charset="0"/>
                        </a:rPr>
                        <a:t>Rational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u="none" strike="noStrike" dirty="0" smtClean="0">
                          <a:effectLst/>
                        </a:rPr>
                        <a:t>Core temperatures outside the normal range pose a risk in all patients undergoing surgery. Published research has correlated impaired wound healing, adverse cardiac events, altered drug metabolism, and coagulopathies with unplanned perioperative hypothermia. These adverse outcomes resulted in prolonged hospital stays and increased healthcare expenditures.</a:t>
                      </a:r>
                      <a:endParaRPr lang="en-US" sz="2000" b="0" i="0" u="none" strike="noStrike" dirty="0">
                        <a:solidFill>
                          <a:srgbClr val="000000"/>
                        </a:solidFill>
                        <a:effectLst/>
                        <a:latin typeface="Calibri" panose="020F0502020204030204" pitchFamily="34" charset="0"/>
                      </a:endParaRPr>
                    </a:p>
                  </a:txBody>
                  <a:tcPr marL="0" marR="0" marT="0" marB="0" anchor="b"/>
                </a:tc>
              </a:tr>
            </a:tbl>
          </a:graphicData>
        </a:graphic>
      </p:graphicFrame>
    </p:spTree>
    <p:extLst>
      <p:ext uri="{BB962C8B-B14F-4D97-AF65-F5344CB8AC3E}">
        <p14:creationId xmlns:p14="http://schemas.microsoft.com/office/powerpoint/2010/main" val="590983721"/>
      </p:ext>
    </p:extLst>
  </p:cSld>
  <p:clrMapOvr>
    <a:masterClrMapping/>
  </p:clrMapOvr>
</p:sld>
</file>

<file path=ppt/theme/theme1.xml><?xml version="1.0" encoding="utf-8"?>
<a:theme xmlns:a="http://schemas.openxmlformats.org/drawingml/2006/main" name="Building the Michigan Anesthesiology Quality Collaborativ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SQC – Anesthesia Variables 201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MSQC – Anesthesia Variables 201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Building the Michigan Anesthesiology Quality Collaborative</Template>
  <TotalTime>1464</TotalTime>
  <Words>1577</Words>
  <Application>Microsoft Office PowerPoint</Application>
  <PresentationFormat>Widescreen</PresentationFormat>
  <Paragraphs>248</Paragraphs>
  <Slides>23</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23</vt:i4>
      </vt:variant>
    </vt:vector>
  </HeadingPairs>
  <TitlesOfParts>
    <vt:vector size="29" baseType="lpstr">
      <vt:lpstr>Arial</vt:lpstr>
      <vt:lpstr>Calibri</vt:lpstr>
      <vt:lpstr>Calibri Light</vt:lpstr>
      <vt:lpstr>Building the Michigan Anesthesiology Quality Collaborative</vt:lpstr>
      <vt:lpstr>MSQC – Anesthesia Variables 2013</vt:lpstr>
      <vt:lpstr>1_MSQC – Anesthesia Variables 2013</vt:lpstr>
      <vt:lpstr>Quality Committee Meeting</vt:lpstr>
      <vt:lpstr>Agenda</vt:lpstr>
      <vt:lpstr>Review Dashboards – aspirecqi.org</vt:lpstr>
      <vt:lpstr>Measure Updates</vt:lpstr>
      <vt:lpstr>PowerPoint Presentation</vt:lpstr>
      <vt:lpstr>PowerPoint Presentation</vt:lpstr>
      <vt:lpstr>Discussion points for each measure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ASPIRE Quality Committee Meeting</dc:title>
  <dc:creator>Nirav Shah</dc:creator>
  <cp:lastModifiedBy>Nirav Shah</cp:lastModifiedBy>
  <cp:revision>20</cp:revision>
  <dcterms:created xsi:type="dcterms:W3CDTF">2015-03-14T18:23:13Z</dcterms:created>
  <dcterms:modified xsi:type="dcterms:W3CDTF">2015-03-16T12:14:50Z</dcterms:modified>
</cp:coreProperties>
</file>