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5" r:id="rId2"/>
    <p:sldId id="293" r:id="rId3"/>
    <p:sldId id="294" r:id="rId4"/>
    <p:sldId id="295" r:id="rId5"/>
    <p:sldId id="296" r:id="rId6"/>
    <p:sldId id="297" r:id="rId7"/>
    <p:sldId id="299" r:id="rId8"/>
    <p:sldId id="298" r:id="rId9"/>
    <p:sldId id="300" r:id="rId10"/>
    <p:sldId id="301" r:id="rId11"/>
    <p:sldId id="302" r:id="rId12"/>
    <p:sldId id="303" r:id="rId13"/>
    <p:sldId id="304" r:id="rId14"/>
    <p:sldId id="308" r:id="rId15"/>
    <p:sldId id="306" r:id="rId16"/>
    <p:sldId id="307" r:id="rId17"/>
    <p:sldId id="305" r:id="rId18"/>
    <p:sldId id="309" r:id="rId19"/>
    <p:sldId id="310" r:id="rId20"/>
    <p:sldId id="311" r:id="rId21"/>
    <p:sldId id="292" r:id="rId22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hana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1B36"/>
    <a:srgbClr val="F8C01B"/>
    <a:srgbClr val="132A4C"/>
    <a:srgbClr val="1438AE"/>
    <a:srgbClr val="816A91"/>
    <a:srgbClr val="8F76A1"/>
    <a:srgbClr val="275290"/>
    <a:srgbClr val="EDEDED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1" autoAdjust="0"/>
    <p:restoredTop sz="85559" autoAdjust="0"/>
  </p:normalViewPr>
  <p:slideViewPr>
    <p:cSldViewPr>
      <p:cViewPr>
        <p:scale>
          <a:sx n="70" d="100"/>
          <a:sy n="70" d="100"/>
        </p:scale>
        <p:origin x="-185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38" y="-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conway\Dropbox\UMHS\Writing%20Project\Surg%20pp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8-12 hrs</c:v>
                </c:pt>
                <c:pt idx="1">
                  <c:v>1 hr</c:v>
                </c:pt>
                <c:pt idx="2">
                  <c:v>1-4 hrs</c:v>
                </c:pt>
                <c:pt idx="3">
                  <c:v>No ABX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8-12 hrs</c:v>
                </c:pt>
                <c:pt idx="1">
                  <c:v>1 hr</c:v>
                </c:pt>
                <c:pt idx="2">
                  <c:v>1-4 hrs</c:v>
                </c:pt>
                <c:pt idx="3">
                  <c:v>No ABX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2">
                  <c:v>14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77824"/>
        <c:axId val="36879360"/>
      </c:barChart>
      <c:catAx>
        <c:axId val="3687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36879360"/>
        <c:crosses val="autoZero"/>
        <c:auto val="1"/>
        <c:lblAlgn val="ctr"/>
        <c:lblOffset val="100"/>
        <c:noMultiLvlLbl val="0"/>
      </c:catAx>
      <c:valAx>
        <c:axId val="3687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687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A2A-4E2F-9968-C5A5398F750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A2A-4E2F-9968-C5A5398F750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A2A-4E2F-9968-C5A5398F750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A2A-4E2F-9968-C5A5398F7507}"/>
              </c:ext>
            </c:extLst>
          </c:dPt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 b="1"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Sheet1!$O$3:$O$6</c:f>
              <c:strCache>
                <c:ptCount val="4"/>
                <c:pt idx="0">
                  <c:v>Early</c:v>
                </c:pt>
                <c:pt idx="1">
                  <c:v>Preoperative</c:v>
                </c:pt>
                <c:pt idx="2">
                  <c:v>Perioperative</c:v>
                </c:pt>
                <c:pt idx="3">
                  <c:v>Postoperative</c:v>
                </c:pt>
              </c:strCache>
            </c:strRef>
          </c:cat>
          <c:val>
            <c:numRef>
              <c:f>Sheet1!$P$3:$P$6</c:f>
              <c:numCache>
                <c:formatCode>General</c:formatCode>
                <c:ptCount val="4"/>
                <c:pt idx="0">
                  <c:v>3.8</c:v>
                </c:pt>
                <c:pt idx="1">
                  <c:v>0.59</c:v>
                </c:pt>
                <c:pt idx="2">
                  <c:v>1.4</c:v>
                </c:pt>
                <c:pt idx="3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2A-4E2F-9968-C5A5398F75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370560"/>
        <c:axId val="40372096"/>
      </c:barChart>
      <c:catAx>
        <c:axId val="4037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anose="020F0502020204030204" pitchFamily="34" charset="0"/>
              </a:defRPr>
            </a:pPr>
            <a:endParaRPr lang="en-US"/>
          </a:p>
        </c:txPr>
        <c:crossAx val="40372096"/>
        <c:crosses val="autoZero"/>
        <c:auto val="1"/>
        <c:lblAlgn val="ctr"/>
        <c:lblOffset val="100"/>
        <c:noMultiLvlLbl val="0"/>
      </c:catAx>
      <c:valAx>
        <c:axId val="40372096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r>
                  <a:rPr lang="en-US" sz="1800" dirty="0">
                    <a:latin typeface="Calibri" panose="020F0502020204030204" pitchFamily="34" charset="0"/>
                  </a:rPr>
                  <a:t>Infections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3705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600"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6B6F8-DE18-6B44-AC81-32AF7C784ABB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F91D49F3-C681-C84D-B7F4-6AFBB2E962EF}">
      <dgm:prSet phldrT="[Text]" custT="1"/>
      <dgm:spPr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Investigate </a:t>
          </a:r>
          <a:endParaRPr lang="en-US" sz="2500" dirty="0" smtClean="0">
            <a:solidFill>
              <a:schemeClr val="tx1"/>
            </a:solidFill>
            <a:latin typeface="Calibri"/>
            <a:cs typeface="Calibri"/>
          </a:endParaRPr>
        </a:p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the question</a:t>
          </a:r>
          <a:endParaRPr lang="en-US" sz="25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A58EBC03-F75F-D74E-A725-74FC996C01A8}" type="parTrans" cxnId="{78768310-71B6-AF4C-9598-D57FC0A94F48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91841700-1A50-4F44-A789-13618C551EF9}" type="sibTrans" cxnId="{78768310-71B6-AF4C-9598-D57FC0A94F48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74D91383-F9DB-5D4B-95A9-FE7530BBAD11}">
      <dgm:prSet phldrT="[Text]" custT="1"/>
      <dgm:spPr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Michigan Medicine experience</a:t>
          </a:r>
          <a:endParaRPr lang="en-US" sz="25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422DF150-DED6-ED46-9AAC-8A216D201E40}" type="parTrans" cxnId="{99C041F0-21CE-EA43-AD8C-FE0810AF152C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1DA64B27-B61E-324A-88F1-EB74726970C2}" type="sibTrans" cxnId="{99C041F0-21CE-EA43-AD8C-FE0810AF152C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D177277A-96A3-7441-A9EE-785DA96F5A90}">
      <dgm:prSet phldrT="[Text]" custT="1"/>
      <dgm:spPr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Identify </a:t>
          </a:r>
          <a:endParaRPr lang="en-US" sz="2500" dirty="0" smtClean="0">
            <a:solidFill>
              <a:schemeClr val="tx1"/>
            </a:solidFill>
            <a:latin typeface="Calibri"/>
            <a:cs typeface="Calibri"/>
          </a:endParaRPr>
        </a:p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areas for improvement</a:t>
          </a:r>
          <a:endParaRPr lang="en-US" sz="25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DC63E4D2-65E1-C642-9E9D-350CC74B1C66}" type="sibTrans" cxnId="{F6E640EF-1637-3F41-BA97-0AADE8195AD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7E353148-0856-8741-B6A2-15E66BFF1B13}" type="parTrans" cxnId="{F6E640EF-1637-3F41-BA97-0AADE8195AD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993459F0-48E1-2741-BEDF-88AAE1AE6570}" type="pres">
      <dgm:prSet presAssocID="{94C6B6F8-DE18-6B44-AC81-32AF7C784ABB}" presName="CompostProcess" presStyleCnt="0">
        <dgm:presLayoutVars>
          <dgm:dir/>
          <dgm:resizeHandles val="exact"/>
        </dgm:presLayoutVars>
      </dgm:prSet>
      <dgm:spPr/>
    </dgm:pt>
    <dgm:pt modelId="{C3AE6D73-BF09-EE40-A130-217BE479CE29}" type="pres">
      <dgm:prSet presAssocID="{94C6B6F8-DE18-6B44-AC81-32AF7C784ABB}" presName="arrow" presStyleLbl="bgShp" presStyleIdx="0" presStyleCnt="1" custScaleX="117647"/>
      <dgm:spPr>
        <a:solidFill>
          <a:srgbClr val="001B36"/>
        </a:solidFill>
      </dgm:spPr>
    </dgm:pt>
    <dgm:pt modelId="{DE27EF33-558F-134D-A8CB-52F565BE1A83}" type="pres">
      <dgm:prSet presAssocID="{94C6B6F8-DE18-6B44-AC81-32AF7C784ABB}" presName="linearProcess" presStyleCnt="0"/>
      <dgm:spPr/>
    </dgm:pt>
    <dgm:pt modelId="{4833C3AB-3E97-A44D-9A6C-83CD7A85CC69}" type="pres">
      <dgm:prSet presAssocID="{D177277A-96A3-7441-A9EE-785DA96F5A90}" presName="textNode" presStyleLbl="node1" presStyleIdx="0" presStyleCnt="3" custScaleX="94409" custLinFactNeighborX="-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EC22C-FA6A-6242-8C39-58CB2D7B33B8}" type="pres">
      <dgm:prSet presAssocID="{DC63E4D2-65E1-C642-9E9D-350CC74B1C66}" presName="sibTrans" presStyleCnt="0"/>
      <dgm:spPr/>
    </dgm:pt>
    <dgm:pt modelId="{82429FFC-DC1C-FA44-804E-F6F5C517A571}" type="pres">
      <dgm:prSet presAssocID="{F91D49F3-C681-C84D-B7F4-6AFBB2E962EF}" presName="textNode" presStyleLbl="node1" presStyleIdx="1" presStyleCnt="3" custScaleX="94409" custLinFactNeighborX="-50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568B-6E00-FB4B-BED9-863A90087152}" type="pres">
      <dgm:prSet presAssocID="{91841700-1A50-4F44-A789-13618C551EF9}" presName="sibTrans" presStyleCnt="0"/>
      <dgm:spPr/>
    </dgm:pt>
    <dgm:pt modelId="{7D59445C-2663-224B-8618-0F2101ECACD0}" type="pres">
      <dgm:prSet presAssocID="{74D91383-F9DB-5D4B-95A9-FE7530BBAD11}" presName="textNode" presStyleLbl="node1" presStyleIdx="2" presStyleCnt="3" custScaleX="94409" custLinFactNeighborX="-85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CA6B1-F7A5-41C8-B8C7-24C69E19ADBB}" type="presOf" srcId="{F91D49F3-C681-C84D-B7F4-6AFBB2E962EF}" destId="{82429FFC-DC1C-FA44-804E-F6F5C517A571}" srcOrd="0" destOrd="0" presId="urn:microsoft.com/office/officeart/2005/8/layout/hProcess9"/>
    <dgm:cxn modelId="{99C041F0-21CE-EA43-AD8C-FE0810AF152C}" srcId="{94C6B6F8-DE18-6B44-AC81-32AF7C784ABB}" destId="{74D91383-F9DB-5D4B-95A9-FE7530BBAD11}" srcOrd="2" destOrd="0" parTransId="{422DF150-DED6-ED46-9AAC-8A216D201E40}" sibTransId="{1DA64B27-B61E-324A-88F1-EB74726970C2}"/>
    <dgm:cxn modelId="{F6E640EF-1637-3F41-BA97-0AADE8195AD0}" srcId="{94C6B6F8-DE18-6B44-AC81-32AF7C784ABB}" destId="{D177277A-96A3-7441-A9EE-785DA96F5A90}" srcOrd="0" destOrd="0" parTransId="{7E353148-0856-8741-B6A2-15E66BFF1B13}" sibTransId="{DC63E4D2-65E1-C642-9E9D-350CC74B1C66}"/>
    <dgm:cxn modelId="{65F0327E-A2B1-45AA-9290-007B482E4352}" type="presOf" srcId="{D177277A-96A3-7441-A9EE-785DA96F5A90}" destId="{4833C3AB-3E97-A44D-9A6C-83CD7A85CC69}" srcOrd="0" destOrd="0" presId="urn:microsoft.com/office/officeart/2005/8/layout/hProcess9"/>
    <dgm:cxn modelId="{78768310-71B6-AF4C-9598-D57FC0A94F48}" srcId="{94C6B6F8-DE18-6B44-AC81-32AF7C784ABB}" destId="{F91D49F3-C681-C84D-B7F4-6AFBB2E962EF}" srcOrd="1" destOrd="0" parTransId="{A58EBC03-F75F-D74E-A725-74FC996C01A8}" sibTransId="{91841700-1A50-4F44-A789-13618C551EF9}"/>
    <dgm:cxn modelId="{05FB342F-9909-4FBB-B728-58D2B37F3E5A}" type="presOf" srcId="{94C6B6F8-DE18-6B44-AC81-32AF7C784ABB}" destId="{993459F0-48E1-2741-BEDF-88AAE1AE6570}" srcOrd="0" destOrd="0" presId="urn:microsoft.com/office/officeart/2005/8/layout/hProcess9"/>
    <dgm:cxn modelId="{E5FAF581-C16D-4B8B-BBC5-CF360EF7A583}" type="presOf" srcId="{74D91383-F9DB-5D4B-95A9-FE7530BBAD11}" destId="{7D59445C-2663-224B-8618-0F2101ECACD0}" srcOrd="0" destOrd="0" presId="urn:microsoft.com/office/officeart/2005/8/layout/hProcess9"/>
    <dgm:cxn modelId="{024B5021-E692-4EB1-ADFB-682A3B0B5873}" type="presParOf" srcId="{993459F0-48E1-2741-BEDF-88AAE1AE6570}" destId="{C3AE6D73-BF09-EE40-A130-217BE479CE29}" srcOrd="0" destOrd="0" presId="urn:microsoft.com/office/officeart/2005/8/layout/hProcess9"/>
    <dgm:cxn modelId="{02538B6D-AED7-49A4-AAA6-B10A606B8D0C}" type="presParOf" srcId="{993459F0-48E1-2741-BEDF-88AAE1AE6570}" destId="{DE27EF33-558F-134D-A8CB-52F565BE1A83}" srcOrd="1" destOrd="0" presId="urn:microsoft.com/office/officeart/2005/8/layout/hProcess9"/>
    <dgm:cxn modelId="{9A5A1F48-0886-4D44-AAF1-7C90C422B948}" type="presParOf" srcId="{DE27EF33-558F-134D-A8CB-52F565BE1A83}" destId="{4833C3AB-3E97-A44D-9A6C-83CD7A85CC69}" srcOrd="0" destOrd="0" presId="urn:microsoft.com/office/officeart/2005/8/layout/hProcess9"/>
    <dgm:cxn modelId="{40F3A8C2-041F-4848-A084-49A62878C840}" type="presParOf" srcId="{DE27EF33-558F-134D-A8CB-52F565BE1A83}" destId="{50BEC22C-FA6A-6242-8C39-58CB2D7B33B8}" srcOrd="1" destOrd="0" presId="urn:microsoft.com/office/officeart/2005/8/layout/hProcess9"/>
    <dgm:cxn modelId="{884B0440-BE1A-4113-9398-624F66837DC2}" type="presParOf" srcId="{DE27EF33-558F-134D-A8CB-52F565BE1A83}" destId="{82429FFC-DC1C-FA44-804E-F6F5C517A571}" srcOrd="2" destOrd="0" presId="urn:microsoft.com/office/officeart/2005/8/layout/hProcess9"/>
    <dgm:cxn modelId="{F015A3A8-B6DC-4A9C-9F7C-F70968B0988F}" type="presParOf" srcId="{DE27EF33-558F-134D-A8CB-52F565BE1A83}" destId="{972B568B-6E00-FB4B-BED9-863A90087152}" srcOrd="3" destOrd="0" presId="urn:microsoft.com/office/officeart/2005/8/layout/hProcess9"/>
    <dgm:cxn modelId="{83F9095B-0A40-4615-9E3F-23290695D3E9}" type="presParOf" srcId="{DE27EF33-558F-134D-A8CB-52F565BE1A83}" destId="{7D59445C-2663-224B-8618-0F2101ECAC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6B6F8-DE18-6B44-AC81-32AF7C784ABB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F91D49F3-C681-C84D-B7F4-6AFBB2E962EF}">
      <dgm:prSet phldrT="[Text]" custT="1"/>
      <dgm:spPr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Investigate </a:t>
          </a:r>
          <a:endParaRPr lang="en-US" sz="2500" dirty="0" smtClean="0">
            <a:solidFill>
              <a:schemeClr val="tx1"/>
            </a:solidFill>
            <a:latin typeface="Calibri"/>
            <a:cs typeface="Calibri"/>
          </a:endParaRPr>
        </a:p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the question</a:t>
          </a:r>
          <a:endParaRPr lang="en-US" sz="25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A58EBC03-F75F-D74E-A725-74FC996C01A8}" type="parTrans" cxnId="{78768310-71B6-AF4C-9598-D57FC0A94F48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91841700-1A50-4F44-A789-13618C551EF9}" type="sibTrans" cxnId="{78768310-71B6-AF4C-9598-D57FC0A94F48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74D91383-F9DB-5D4B-95A9-FE7530BBAD11}">
      <dgm:prSet phldrT="[Text]" custT="1"/>
      <dgm:spPr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Michigan Medicine experience</a:t>
          </a:r>
          <a:endParaRPr lang="en-US" sz="25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422DF150-DED6-ED46-9AAC-8A216D201E40}" type="parTrans" cxnId="{99C041F0-21CE-EA43-AD8C-FE0810AF152C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1DA64B27-B61E-324A-88F1-EB74726970C2}" type="sibTrans" cxnId="{99C041F0-21CE-EA43-AD8C-FE0810AF152C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D177277A-96A3-7441-A9EE-785DA96F5A90}">
      <dgm:prSet phldrT="[Text]" custT="1"/>
      <dgm:spPr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Identify </a:t>
          </a:r>
          <a:endParaRPr lang="en-US" sz="2500" dirty="0" smtClean="0">
            <a:solidFill>
              <a:schemeClr val="tx1"/>
            </a:solidFill>
            <a:latin typeface="Calibri"/>
            <a:cs typeface="Calibri"/>
          </a:endParaRPr>
        </a:p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areas for improvement</a:t>
          </a:r>
          <a:endParaRPr lang="en-US" sz="25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DC63E4D2-65E1-C642-9E9D-350CC74B1C66}" type="sibTrans" cxnId="{F6E640EF-1637-3F41-BA97-0AADE8195AD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7E353148-0856-8741-B6A2-15E66BFF1B13}" type="parTrans" cxnId="{F6E640EF-1637-3F41-BA97-0AADE8195AD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993459F0-48E1-2741-BEDF-88AAE1AE6570}" type="pres">
      <dgm:prSet presAssocID="{94C6B6F8-DE18-6B44-AC81-32AF7C784ABB}" presName="CompostProcess" presStyleCnt="0">
        <dgm:presLayoutVars>
          <dgm:dir/>
          <dgm:resizeHandles val="exact"/>
        </dgm:presLayoutVars>
      </dgm:prSet>
      <dgm:spPr/>
    </dgm:pt>
    <dgm:pt modelId="{C3AE6D73-BF09-EE40-A130-217BE479CE29}" type="pres">
      <dgm:prSet presAssocID="{94C6B6F8-DE18-6B44-AC81-32AF7C784ABB}" presName="arrow" presStyleLbl="bgShp" presStyleIdx="0" presStyleCnt="1" custScaleX="117647"/>
      <dgm:spPr>
        <a:solidFill>
          <a:srgbClr val="001B36"/>
        </a:solidFill>
      </dgm:spPr>
    </dgm:pt>
    <dgm:pt modelId="{DE27EF33-558F-134D-A8CB-52F565BE1A83}" type="pres">
      <dgm:prSet presAssocID="{94C6B6F8-DE18-6B44-AC81-32AF7C784ABB}" presName="linearProcess" presStyleCnt="0"/>
      <dgm:spPr/>
    </dgm:pt>
    <dgm:pt modelId="{4833C3AB-3E97-A44D-9A6C-83CD7A85CC69}" type="pres">
      <dgm:prSet presAssocID="{D177277A-96A3-7441-A9EE-785DA96F5A90}" presName="textNode" presStyleLbl="node1" presStyleIdx="0" presStyleCnt="3" custScaleX="94409" custLinFactNeighborX="-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EC22C-FA6A-6242-8C39-58CB2D7B33B8}" type="pres">
      <dgm:prSet presAssocID="{DC63E4D2-65E1-C642-9E9D-350CC74B1C66}" presName="sibTrans" presStyleCnt="0"/>
      <dgm:spPr/>
    </dgm:pt>
    <dgm:pt modelId="{82429FFC-DC1C-FA44-804E-F6F5C517A571}" type="pres">
      <dgm:prSet presAssocID="{F91D49F3-C681-C84D-B7F4-6AFBB2E962EF}" presName="textNode" presStyleLbl="node1" presStyleIdx="1" presStyleCnt="3" custScaleX="94409" custLinFactNeighborX="-50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568B-6E00-FB4B-BED9-863A90087152}" type="pres">
      <dgm:prSet presAssocID="{91841700-1A50-4F44-A789-13618C551EF9}" presName="sibTrans" presStyleCnt="0"/>
      <dgm:spPr/>
    </dgm:pt>
    <dgm:pt modelId="{7D59445C-2663-224B-8618-0F2101ECACD0}" type="pres">
      <dgm:prSet presAssocID="{74D91383-F9DB-5D4B-95A9-FE7530BBAD11}" presName="textNode" presStyleLbl="node1" presStyleIdx="2" presStyleCnt="3" custScaleX="94409" custLinFactNeighborX="-85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C041F0-21CE-EA43-AD8C-FE0810AF152C}" srcId="{94C6B6F8-DE18-6B44-AC81-32AF7C784ABB}" destId="{74D91383-F9DB-5D4B-95A9-FE7530BBAD11}" srcOrd="2" destOrd="0" parTransId="{422DF150-DED6-ED46-9AAC-8A216D201E40}" sibTransId="{1DA64B27-B61E-324A-88F1-EB74726970C2}"/>
    <dgm:cxn modelId="{F6E640EF-1637-3F41-BA97-0AADE8195AD0}" srcId="{94C6B6F8-DE18-6B44-AC81-32AF7C784ABB}" destId="{D177277A-96A3-7441-A9EE-785DA96F5A90}" srcOrd="0" destOrd="0" parTransId="{7E353148-0856-8741-B6A2-15E66BFF1B13}" sibTransId="{DC63E4D2-65E1-C642-9E9D-350CC74B1C66}"/>
    <dgm:cxn modelId="{9E46F3C5-50A0-44F8-92D5-5125ED8AD8FD}" type="presOf" srcId="{94C6B6F8-DE18-6B44-AC81-32AF7C784ABB}" destId="{993459F0-48E1-2741-BEDF-88AAE1AE6570}" srcOrd="0" destOrd="0" presId="urn:microsoft.com/office/officeart/2005/8/layout/hProcess9"/>
    <dgm:cxn modelId="{BA6B51AA-F459-4469-8202-17D21CCC703B}" type="presOf" srcId="{D177277A-96A3-7441-A9EE-785DA96F5A90}" destId="{4833C3AB-3E97-A44D-9A6C-83CD7A85CC69}" srcOrd="0" destOrd="0" presId="urn:microsoft.com/office/officeart/2005/8/layout/hProcess9"/>
    <dgm:cxn modelId="{78768310-71B6-AF4C-9598-D57FC0A94F48}" srcId="{94C6B6F8-DE18-6B44-AC81-32AF7C784ABB}" destId="{F91D49F3-C681-C84D-B7F4-6AFBB2E962EF}" srcOrd="1" destOrd="0" parTransId="{A58EBC03-F75F-D74E-A725-74FC996C01A8}" sibTransId="{91841700-1A50-4F44-A789-13618C551EF9}"/>
    <dgm:cxn modelId="{15FB7EF5-1F9F-484A-A98F-06F0AB32D2CC}" type="presOf" srcId="{74D91383-F9DB-5D4B-95A9-FE7530BBAD11}" destId="{7D59445C-2663-224B-8618-0F2101ECACD0}" srcOrd="0" destOrd="0" presId="urn:microsoft.com/office/officeart/2005/8/layout/hProcess9"/>
    <dgm:cxn modelId="{2FE6D4A1-D1DD-4DCD-AF68-C7945F88041E}" type="presOf" srcId="{F91D49F3-C681-C84D-B7F4-6AFBB2E962EF}" destId="{82429FFC-DC1C-FA44-804E-F6F5C517A571}" srcOrd="0" destOrd="0" presId="urn:microsoft.com/office/officeart/2005/8/layout/hProcess9"/>
    <dgm:cxn modelId="{EDFEF3FE-CD54-47C4-A5C7-E4FEB25D483C}" type="presParOf" srcId="{993459F0-48E1-2741-BEDF-88AAE1AE6570}" destId="{C3AE6D73-BF09-EE40-A130-217BE479CE29}" srcOrd="0" destOrd="0" presId="urn:microsoft.com/office/officeart/2005/8/layout/hProcess9"/>
    <dgm:cxn modelId="{EDE951B1-9096-4D70-88D7-D495976195D9}" type="presParOf" srcId="{993459F0-48E1-2741-BEDF-88AAE1AE6570}" destId="{DE27EF33-558F-134D-A8CB-52F565BE1A83}" srcOrd="1" destOrd="0" presId="urn:microsoft.com/office/officeart/2005/8/layout/hProcess9"/>
    <dgm:cxn modelId="{DE2BDA27-0698-4D8F-BD88-16C80129A293}" type="presParOf" srcId="{DE27EF33-558F-134D-A8CB-52F565BE1A83}" destId="{4833C3AB-3E97-A44D-9A6C-83CD7A85CC69}" srcOrd="0" destOrd="0" presId="urn:microsoft.com/office/officeart/2005/8/layout/hProcess9"/>
    <dgm:cxn modelId="{52814B7E-CB59-4058-A0B5-6B517E6DC821}" type="presParOf" srcId="{DE27EF33-558F-134D-A8CB-52F565BE1A83}" destId="{50BEC22C-FA6A-6242-8C39-58CB2D7B33B8}" srcOrd="1" destOrd="0" presId="urn:microsoft.com/office/officeart/2005/8/layout/hProcess9"/>
    <dgm:cxn modelId="{3220603F-8A48-4FC1-97B9-19144E490A21}" type="presParOf" srcId="{DE27EF33-558F-134D-A8CB-52F565BE1A83}" destId="{82429FFC-DC1C-FA44-804E-F6F5C517A571}" srcOrd="2" destOrd="0" presId="urn:microsoft.com/office/officeart/2005/8/layout/hProcess9"/>
    <dgm:cxn modelId="{0CFE48ED-1F95-4C10-87A3-B50E8FFC4DB1}" type="presParOf" srcId="{DE27EF33-558F-134D-A8CB-52F565BE1A83}" destId="{972B568B-6E00-FB4B-BED9-863A90087152}" srcOrd="3" destOrd="0" presId="urn:microsoft.com/office/officeart/2005/8/layout/hProcess9"/>
    <dgm:cxn modelId="{B3A5D68D-A760-4228-97E5-55446144BC31}" type="presParOf" srcId="{DE27EF33-558F-134D-A8CB-52F565BE1A83}" destId="{7D59445C-2663-224B-8618-0F2101ECAC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D596B-2B1F-DD4B-9535-3F1CA5A8F6D5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0D4AC8-4212-7840-9BC9-3A6BACF8A53B}">
      <dgm:prSet phldrT="[Text]" custT="1"/>
      <dgm:spPr>
        <a:solidFill>
          <a:srgbClr val="001B36"/>
        </a:solidFill>
      </dgm:spPr>
      <dgm:t>
        <a:bodyPr/>
        <a:lstStyle/>
        <a:p>
          <a:pPr algn="ctr"/>
          <a:r>
            <a:rPr lang="en-US" sz="2200" dirty="0" smtClean="0">
              <a:latin typeface="Helvetica Neue" charset="0"/>
              <a:ea typeface="Helvetica Neue" charset="0"/>
              <a:cs typeface="Helvetica Neue" charset="0"/>
            </a:rPr>
            <a:t>ASHP</a:t>
          </a:r>
          <a:endParaRPr lang="en-US" sz="22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23F1D11D-892E-F843-AA66-19A9FAC3B843}" type="parTrans" cxnId="{120B837F-3CF5-5D47-AA6C-81722F5EA82C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B6120670-CAED-EB45-987B-643E37C4B5B9}" type="sibTrans" cxnId="{120B837F-3CF5-5D47-AA6C-81722F5EA82C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B59CC39F-00AD-E348-9A49-13FE6EB46F33}">
      <dgm:prSet phldrT="[Text]" custT="1"/>
      <dgm:spPr/>
      <dgm:t>
        <a:bodyPr/>
        <a:lstStyle/>
        <a:p>
          <a:r>
            <a:rPr lang="en-US" sz="1600" dirty="0" smtClean="0">
              <a:latin typeface="Helvetica Neue" charset="0"/>
              <a:ea typeface="Helvetica Neue" charset="0"/>
              <a:cs typeface="Helvetica Neue" charset="0"/>
            </a:rPr>
            <a:t>American Society of Health-System Pharmacists</a:t>
          </a:r>
          <a:endParaRPr lang="en-US" sz="16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CD27E632-5945-4A4A-8429-9EDAF11D464C}" type="parTrans" cxnId="{A41C7ED5-1803-9348-BD96-278D0031CA1A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BC00BFAA-0429-3E4C-AB3B-487BD13DDF5E}" type="sibTrans" cxnId="{A41C7ED5-1803-9348-BD96-278D0031CA1A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339DA1AB-AA32-0B4B-9773-F76DBCCC29E4}">
      <dgm:prSet phldrT="[Text]" custT="1"/>
      <dgm:spPr>
        <a:solidFill>
          <a:srgbClr val="001B36"/>
        </a:solidFill>
      </dgm:spPr>
      <dgm:t>
        <a:bodyPr/>
        <a:lstStyle/>
        <a:p>
          <a:pPr algn="ctr"/>
          <a:r>
            <a:rPr lang="en-US" sz="2200" dirty="0" smtClean="0">
              <a:latin typeface="Helvetica Neue" charset="0"/>
              <a:ea typeface="Helvetica Neue" charset="0"/>
              <a:cs typeface="Helvetica Neue" charset="0"/>
            </a:rPr>
            <a:t>IDSA</a:t>
          </a:r>
          <a:endParaRPr lang="en-US" sz="22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D9CB318A-7692-4F4D-BD41-5A1E2D01EE76}" type="parTrans" cxnId="{A415BE9F-53A9-D84F-8248-3F446913A5B9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DA6B2919-1EF1-BF49-A9D1-8CE583C08D99}" type="sibTrans" cxnId="{A415BE9F-53A9-D84F-8248-3F446913A5B9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0338A1FE-C0B6-944B-AB42-BF528D7FFE35}">
      <dgm:prSet phldrT="[Text]" custT="1"/>
      <dgm:spPr/>
      <dgm:t>
        <a:bodyPr/>
        <a:lstStyle/>
        <a:p>
          <a:r>
            <a:rPr lang="en-US" sz="1600" dirty="0" smtClean="0">
              <a:latin typeface="Helvetica Neue" charset="0"/>
              <a:ea typeface="Helvetica Neue" charset="0"/>
              <a:cs typeface="Helvetica Neue" charset="0"/>
            </a:rPr>
            <a:t>Infectious Diseases Society of America</a:t>
          </a:r>
          <a:endParaRPr lang="en-US" sz="16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BEA7A85B-6304-0349-BE78-F574134DE6DD}" type="parTrans" cxnId="{0578FF2D-3AD5-FE44-8663-085F806CA2CC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2352962C-A30A-6B4C-9E98-856507AA5D50}" type="sibTrans" cxnId="{0578FF2D-3AD5-FE44-8663-085F806CA2CC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8B46A77E-325C-FE47-B69B-6B9A4B71D091}">
      <dgm:prSet phldrT="[Text]" custT="1"/>
      <dgm:spPr>
        <a:solidFill>
          <a:srgbClr val="001B36"/>
        </a:solidFill>
      </dgm:spPr>
      <dgm:t>
        <a:bodyPr/>
        <a:lstStyle/>
        <a:p>
          <a:pPr algn="ctr"/>
          <a:r>
            <a:rPr lang="en-US" sz="2200" dirty="0" smtClean="0">
              <a:latin typeface="Helvetica Neue" charset="0"/>
              <a:ea typeface="Helvetica Neue" charset="0"/>
              <a:cs typeface="Helvetica Neue" charset="0"/>
            </a:rPr>
            <a:t>SIS</a:t>
          </a:r>
          <a:endParaRPr lang="en-US" sz="22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D5751499-FF27-4242-8376-F10E633C9BCD}" type="parTrans" cxnId="{234C84CA-50B4-BD42-9DC5-6B7A6E1591E2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EAC446F2-1465-0F45-9337-0056A69A95DF}" type="sibTrans" cxnId="{234C84CA-50B4-BD42-9DC5-6B7A6E1591E2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2E65075D-EA0D-0148-86B8-13F7BD4BA807}">
      <dgm:prSet phldrT="[Text]" custT="1"/>
      <dgm:spPr/>
      <dgm:t>
        <a:bodyPr/>
        <a:lstStyle/>
        <a:p>
          <a:r>
            <a:rPr lang="en-US" sz="1600" dirty="0" smtClean="0">
              <a:latin typeface="Helvetica Neue" charset="0"/>
              <a:ea typeface="Helvetica Neue" charset="0"/>
              <a:cs typeface="Helvetica Neue" charset="0"/>
            </a:rPr>
            <a:t>Surgical Infection Society</a:t>
          </a:r>
          <a:endParaRPr lang="en-US" sz="16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24A2A25C-3A61-7445-9B3E-D3A10A42BBAC}" type="parTrans" cxnId="{60B4C52E-1ED7-674F-B2DA-B52351F5F801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90F629C7-91D4-CB44-8597-79D737DF3819}" type="sibTrans" cxnId="{60B4C52E-1ED7-674F-B2DA-B52351F5F801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F8D2D438-E9C8-5845-A6A0-BAAC3D206DA6}">
      <dgm:prSet phldrT="[Text]" custT="1"/>
      <dgm:spPr>
        <a:solidFill>
          <a:srgbClr val="001B36"/>
        </a:solidFill>
      </dgm:spPr>
      <dgm:t>
        <a:bodyPr/>
        <a:lstStyle/>
        <a:p>
          <a:pPr algn="ctr"/>
          <a:r>
            <a:rPr lang="en-US" sz="2200" dirty="0" smtClean="0">
              <a:latin typeface="Helvetica Neue" charset="0"/>
              <a:ea typeface="Helvetica Neue" charset="0"/>
              <a:cs typeface="Helvetica Neue" charset="0"/>
            </a:rPr>
            <a:t>SHEA</a:t>
          </a:r>
          <a:endParaRPr lang="en-US" sz="22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586537A1-C613-D344-96EA-60E1F3049767}" type="parTrans" cxnId="{D8BF47AA-DF00-1149-8A95-A3576315B410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8B569B60-56A4-D340-A679-650281C1AC39}" type="sibTrans" cxnId="{D8BF47AA-DF00-1149-8A95-A3576315B410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FD0B2157-0B26-1249-890F-1A6AAF5772C1}">
      <dgm:prSet phldrT="[Text]" custT="1"/>
      <dgm:spPr/>
      <dgm:t>
        <a:bodyPr/>
        <a:lstStyle/>
        <a:p>
          <a:r>
            <a:rPr lang="en-US" sz="1600" dirty="0" smtClean="0">
              <a:latin typeface="Helvetica Neue" charset="0"/>
              <a:ea typeface="Helvetica Neue" charset="0"/>
              <a:cs typeface="Helvetica Neue" charset="0"/>
            </a:rPr>
            <a:t>Society of Healthcare Epidemiology of America</a:t>
          </a:r>
          <a:endParaRPr lang="en-US" sz="1600" dirty="0">
            <a:latin typeface="Helvetica Neue" charset="0"/>
            <a:ea typeface="Helvetica Neue" charset="0"/>
            <a:cs typeface="Helvetica Neue" charset="0"/>
          </a:endParaRPr>
        </a:p>
      </dgm:t>
    </dgm:pt>
    <dgm:pt modelId="{6ED59588-A462-8E49-9464-76B38543F556}" type="parTrans" cxnId="{E6197941-526D-BF44-98C8-967F629463AB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86E0E032-3033-CC4D-9CAA-4C178486B8D8}" type="sibTrans" cxnId="{E6197941-526D-BF44-98C8-967F629463AB}">
      <dgm:prSet/>
      <dgm:spPr/>
      <dgm:t>
        <a:bodyPr/>
        <a:lstStyle/>
        <a:p>
          <a:endParaRPr lang="en-US" sz="1600">
            <a:latin typeface="Helvetica Neue" charset="0"/>
            <a:ea typeface="Helvetica Neue" charset="0"/>
            <a:cs typeface="Helvetica Neue" charset="0"/>
          </a:endParaRPr>
        </a:p>
      </dgm:t>
    </dgm:pt>
    <dgm:pt modelId="{DCB2EBB5-766D-454E-9080-921B0A80D84A}" type="pres">
      <dgm:prSet presAssocID="{960D596B-2B1F-DD4B-9535-3F1CA5A8F6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2D953F-2112-F346-90D4-845899678F59}" type="pres">
      <dgm:prSet presAssocID="{880D4AC8-4212-7840-9BC9-3A6BACF8A53B}" presName="linNode" presStyleCnt="0"/>
      <dgm:spPr/>
    </dgm:pt>
    <dgm:pt modelId="{009AED34-6684-D547-BFEB-BAA5F0F9A577}" type="pres">
      <dgm:prSet presAssocID="{880D4AC8-4212-7840-9BC9-3A6BACF8A53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7DB31-ABA2-8B41-9E32-064BB512121A}" type="pres">
      <dgm:prSet presAssocID="{880D4AC8-4212-7840-9BC9-3A6BACF8A5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A879C-526A-8D43-AE45-01365DAAEA0F}" type="pres">
      <dgm:prSet presAssocID="{B6120670-CAED-EB45-987B-643E37C4B5B9}" presName="sp" presStyleCnt="0"/>
      <dgm:spPr/>
    </dgm:pt>
    <dgm:pt modelId="{431DDEB6-EC9E-0A47-A59B-5857931867CB}" type="pres">
      <dgm:prSet presAssocID="{339DA1AB-AA32-0B4B-9773-F76DBCCC29E4}" presName="linNode" presStyleCnt="0"/>
      <dgm:spPr/>
    </dgm:pt>
    <dgm:pt modelId="{E751121D-C58D-0B4E-987A-90B59833D8EF}" type="pres">
      <dgm:prSet presAssocID="{339DA1AB-AA32-0B4B-9773-F76DBCCC29E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1F90-B23D-D447-A259-28FAF9AC99AF}" type="pres">
      <dgm:prSet presAssocID="{339DA1AB-AA32-0B4B-9773-F76DBCCC29E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803F9-1D0B-3E4C-836D-B1C978963B55}" type="pres">
      <dgm:prSet presAssocID="{DA6B2919-1EF1-BF49-A9D1-8CE583C08D99}" presName="sp" presStyleCnt="0"/>
      <dgm:spPr/>
    </dgm:pt>
    <dgm:pt modelId="{1DFB62BE-083F-4744-A455-1F2D22474C92}" type="pres">
      <dgm:prSet presAssocID="{8B46A77E-325C-FE47-B69B-6B9A4B71D091}" presName="linNode" presStyleCnt="0"/>
      <dgm:spPr/>
    </dgm:pt>
    <dgm:pt modelId="{5235E9F5-1962-4447-A2B5-A91BD44386A3}" type="pres">
      <dgm:prSet presAssocID="{8B46A77E-325C-FE47-B69B-6B9A4B71D09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DD6C1-68F3-F84E-9505-C180FB30341F}" type="pres">
      <dgm:prSet presAssocID="{8B46A77E-325C-FE47-B69B-6B9A4B71D09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E802C-CE92-304F-8366-A899B3048FAC}" type="pres">
      <dgm:prSet presAssocID="{EAC446F2-1465-0F45-9337-0056A69A95DF}" presName="sp" presStyleCnt="0"/>
      <dgm:spPr/>
    </dgm:pt>
    <dgm:pt modelId="{70F9FDC7-250B-AB4C-B273-68434B4BDA35}" type="pres">
      <dgm:prSet presAssocID="{F8D2D438-E9C8-5845-A6A0-BAAC3D206DA6}" presName="linNode" presStyleCnt="0"/>
      <dgm:spPr/>
    </dgm:pt>
    <dgm:pt modelId="{095FB738-C0EC-854A-92F9-5915FD8F82C7}" type="pres">
      <dgm:prSet presAssocID="{F8D2D438-E9C8-5845-A6A0-BAAC3D206DA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BBFF7-F778-6D48-8E0F-C96E3C444A85}" type="pres">
      <dgm:prSet presAssocID="{F8D2D438-E9C8-5845-A6A0-BAAC3D206DA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F47AA-DF00-1149-8A95-A3576315B410}" srcId="{960D596B-2B1F-DD4B-9535-3F1CA5A8F6D5}" destId="{F8D2D438-E9C8-5845-A6A0-BAAC3D206DA6}" srcOrd="3" destOrd="0" parTransId="{586537A1-C613-D344-96EA-60E1F3049767}" sibTransId="{8B569B60-56A4-D340-A679-650281C1AC39}"/>
    <dgm:cxn modelId="{60B4C52E-1ED7-674F-B2DA-B52351F5F801}" srcId="{8B46A77E-325C-FE47-B69B-6B9A4B71D091}" destId="{2E65075D-EA0D-0148-86B8-13F7BD4BA807}" srcOrd="0" destOrd="0" parTransId="{24A2A25C-3A61-7445-9B3E-D3A10A42BBAC}" sibTransId="{90F629C7-91D4-CB44-8597-79D737DF3819}"/>
    <dgm:cxn modelId="{A415BE9F-53A9-D84F-8248-3F446913A5B9}" srcId="{960D596B-2B1F-DD4B-9535-3F1CA5A8F6D5}" destId="{339DA1AB-AA32-0B4B-9773-F76DBCCC29E4}" srcOrd="1" destOrd="0" parTransId="{D9CB318A-7692-4F4D-BD41-5A1E2D01EE76}" sibTransId="{DA6B2919-1EF1-BF49-A9D1-8CE583C08D99}"/>
    <dgm:cxn modelId="{234C84CA-50B4-BD42-9DC5-6B7A6E1591E2}" srcId="{960D596B-2B1F-DD4B-9535-3F1CA5A8F6D5}" destId="{8B46A77E-325C-FE47-B69B-6B9A4B71D091}" srcOrd="2" destOrd="0" parTransId="{D5751499-FF27-4242-8376-F10E633C9BCD}" sibTransId="{EAC446F2-1465-0F45-9337-0056A69A95DF}"/>
    <dgm:cxn modelId="{F0675F00-2F99-40F9-AC91-B1E7BFDAC014}" type="presOf" srcId="{880D4AC8-4212-7840-9BC9-3A6BACF8A53B}" destId="{009AED34-6684-D547-BFEB-BAA5F0F9A577}" srcOrd="0" destOrd="0" presId="urn:microsoft.com/office/officeart/2005/8/layout/vList5"/>
    <dgm:cxn modelId="{CB1AA310-55B0-40AC-9612-42B614D3F69C}" type="presOf" srcId="{F8D2D438-E9C8-5845-A6A0-BAAC3D206DA6}" destId="{095FB738-C0EC-854A-92F9-5915FD8F82C7}" srcOrd="0" destOrd="0" presId="urn:microsoft.com/office/officeart/2005/8/layout/vList5"/>
    <dgm:cxn modelId="{0578FF2D-3AD5-FE44-8663-085F806CA2CC}" srcId="{339DA1AB-AA32-0B4B-9773-F76DBCCC29E4}" destId="{0338A1FE-C0B6-944B-AB42-BF528D7FFE35}" srcOrd="0" destOrd="0" parTransId="{BEA7A85B-6304-0349-BE78-F574134DE6DD}" sibTransId="{2352962C-A30A-6B4C-9E98-856507AA5D50}"/>
    <dgm:cxn modelId="{57D60F81-2962-4C7D-8500-7C3E25B82ABE}" type="presOf" srcId="{960D596B-2B1F-DD4B-9535-3F1CA5A8F6D5}" destId="{DCB2EBB5-766D-454E-9080-921B0A80D84A}" srcOrd="0" destOrd="0" presId="urn:microsoft.com/office/officeart/2005/8/layout/vList5"/>
    <dgm:cxn modelId="{E6197941-526D-BF44-98C8-967F629463AB}" srcId="{F8D2D438-E9C8-5845-A6A0-BAAC3D206DA6}" destId="{FD0B2157-0B26-1249-890F-1A6AAF5772C1}" srcOrd="0" destOrd="0" parTransId="{6ED59588-A462-8E49-9464-76B38543F556}" sibTransId="{86E0E032-3033-CC4D-9CAA-4C178486B8D8}"/>
    <dgm:cxn modelId="{120B837F-3CF5-5D47-AA6C-81722F5EA82C}" srcId="{960D596B-2B1F-DD4B-9535-3F1CA5A8F6D5}" destId="{880D4AC8-4212-7840-9BC9-3A6BACF8A53B}" srcOrd="0" destOrd="0" parTransId="{23F1D11D-892E-F843-AA66-19A9FAC3B843}" sibTransId="{B6120670-CAED-EB45-987B-643E37C4B5B9}"/>
    <dgm:cxn modelId="{0F33FBB9-975C-4386-8CC8-C9C541D2CF97}" type="presOf" srcId="{0338A1FE-C0B6-944B-AB42-BF528D7FFE35}" destId="{5EA01F90-B23D-D447-A259-28FAF9AC99AF}" srcOrd="0" destOrd="0" presId="urn:microsoft.com/office/officeart/2005/8/layout/vList5"/>
    <dgm:cxn modelId="{AAB66D0A-908D-4792-A9E8-6DE82C01325C}" type="presOf" srcId="{2E65075D-EA0D-0148-86B8-13F7BD4BA807}" destId="{D8EDD6C1-68F3-F84E-9505-C180FB30341F}" srcOrd="0" destOrd="0" presId="urn:microsoft.com/office/officeart/2005/8/layout/vList5"/>
    <dgm:cxn modelId="{A41C7ED5-1803-9348-BD96-278D0031CA1A}" srcId="{880D4AC8-4212-7840-9BC9-3A6BACF8A53B}" destId="{B59CC39F-00AD-E348-9A49-13FE6EB46F33}" srcOrd="0" destOrd="0" parTransId="{CD27E632-5945-4A4A-8429-9EDAF11D464C}" sibTransId="{BC00BFAA-0429-3E4C-AB3B-487BD13DDF5E}"/>
    <dgm:cxn modelId="{757C3266-D568-4BE6-93F6-3F987DB19746}" type="presOf" srcId="{FD0B2157-0B26-1249-890F-1A6AAF5772C1}" destId="{77ABBFF7-F778-6D48-8E0F-C96E3C444A85}" srcOrd="0" destOrd="0" presId="urn:microsoft.com/office/officeart/2005/8/layout/vList5"/>
    <dgm:cxn modelId="{9AF43822-E21D-46C6-A7D6-0959F953B874}" type="presOf" srcId="{B59CC39F-00AD-E348-9A49-13FE6EB46F33}" destId="{BA67DB31-ABA2-8B41-9E32-064BB512121A}" srcOrd="0" destOrd="0" presId="urn:microsoft.com/office/officeart/2005/8/layout/vList5"/>
    <dgm:cxn modelId="{549862C4-DF8F-4423-AA58-A553E470C5FB}" type="presOf" srcId="{8B46A77E-325C-FE47-B69B-6B9A4B71D091}" destId="{5235E9F5-1962-4447-A2B5-A91BD44386A3}" srcOrd="0" destOrd="0" presId="urn:microsoft.com/office/officeart/2005/8/layout/vList5"/>
    <dgm:cxn modelId="{4067D074-50C2-4217-AD5F-F2A450E74B0F}" type="presOf" srcId="{339DA1AB-AA32-0B4B-9773-F76DBCCC29E4}" destId="{E751121D-C58D-0B4E-987A-90B59833D8EF}" srcOrd="0" destOrd="0" presId="urn:microsoft.com/office/officeart/2005/8/layout/vList5"/>
    <dgm:cxn modelId="{0C3DD2BC-9781-4F43-A36A-E88F456559BB}" type="presParOf" srcId="{DCB2EBB5-766D-454E-9080-921B0A80D84A}" destId="{A92D953F-2112-F346-90D4-845899678F59}" srcOrd="0" destOrd="0" presId="urn:microsoft.com/office/officeart/2005/8/layout/vList5"/>
    <dgm:cxn modelId="{5E6718DE-820E-4723-A770-B958A035B7A2}" type="presParOf" srcId="{A92D953F-2112-F346-90D4-845899678F59}" destId="{009AED34-6684-D547-BFEB-BAA5F0F9A577}" srcOrd="0" destOrd="0" presId="urn:microsoft.com/office/officeart/2005/8/layout/vList5"/>
    <dgm:cxn modelId="{C2406AFF-32C0-4980-B4D7-A6E5E9DD5A14}" type="presParOf" srcId="{A92D953F-2112-F346-90D4-845899678F59}" destId="{BA67DB31-ABA2-8B41-9E32-064BB512121A}" srcOrd="1" destOrd="0" presId="urn:microsoft.com/office/officeart/2005/8/layout/vList5"/>
    <dgm:cxn modelId="{33D7B079-26AC-4E47-96A3-F1A33E546C73}" type="presParOf" srcId="{DCB2EBB5-766D-454E-9080-921B0A80D84A}" destId="{7C4A879C-526A-8D43-AE45-01365DAAEA0F}" srcOrd="1" destOrd="0" presId="urn:microsoft.com/office/officeart/2005/8/layout/vList5"/>
    <dgm:cxn modelId="{BDA8455C-5A63-4FC3-8294-770D5F66E01E}" type="presParOf" srcId="{DCB2EBB5-766D-454E-9080-921B0A80D84A}" destId="{431DDEB6-EC9E-0A47-A59B-5857931867CB}" srcOrd="2" destOrd="0" presId="urn:microsoft.com/office/officeart/2005/8/layout/vList5"/>
    <dgm:cxn modelId="{BF118703-49B2-496A-857C-9AC33DCF2422}" type="presParOf" srcId="{431DDEB6-EC9E-0A47-A59B-5857931867CB}" destId="{E751121D-C58D-0B4E-987A-90B59833D8EF}" srcOrd="0" destOrd="0" presId="urn:microsoft.com/office/officeart/2005/8/layout/vList5"/>
    <dgm:cxn modelId="{8F9A047D-4B8E-4826-B5A9-B36095718CCD}" type="presParOf" srcId="{431DDEB6-EC9E-0A47-A59B-5857931867CB}" destId="{5EA01F90-B23D-D447-A259-28FAF9AC99AF}" srcOrd="1" destOrd="0" presId="urn:microsoft.com/office/officeart/2005/8/layout/vList5"/>
    <dgm:cxn modelId="{10A22487-AB5D-4D3E-8BE2-6D50B57BA6E0}" type="presParOf" srcId="{DCB2EBB5-766D-454E-9080-921B0A80D84A}" destId="{DC3803F9-1D0B-3E4C-836D-B1C978963B55}" srcOrd="3" destOrd="0" presId="urn:microsoft.com/office/officeart/2005/8/layout/vList5"/>
    <dgm:cxn modelId="{223FB4EF-B19E-472E-BA57-8D037A138F9C}" type="presParOf" srcId="{DCB2EBB5-766D-454E-9080-921B0A80D84A}" destId="{1DFB62BE-083F-4744-A455-1F2D22474C92}" srcOrd="4" destOrd="0" presId="urn:microsoft.com/office/officeart/2005/8/layout/vList5"/>
    <dgm:cxn modelId="{5CBBF2C3-95E8-4779-A84C-CF86D27BAE46}" type="presParOf" srcId="{1DFB62BE-083F-4744-A455-1F2D22474C92}" destId="{5235E9F5-1962-4447-A2B5-A91BD44386A3}" srcOrd="0" destOrd="0" presId="urn:microsoft.com/office/officeart/2005/8/layout/vList5"/>
    <dgm:cxn modelId="{D3C3B860-4B06-48FE-A8C5-C2D479AEDE4A}" type="presParOf" srcId="{1DFB62BE-083F-4744-A455-1F2D22474C92}" destId="{D8EDD6C1-68F3-F84E-9505-C180FB30341F}" srcOrd="1" destOrd="0" presId="urn:microsoft.com/office/officeart/2005/8/layout/vList5"/>
    <dgm:cxn modelId="{E639458A-2589-44CE-A4CA-CA8BD6AFD979}" type="presParOf" srcId="{DCB2EBB5-766D-454E-9080-921B0A80D84A}" destId="{362E802C-CE92-304F-8366-A899B3048FAC}" srcOrd="5" destOrd="0" presId="urn:microsoft.com/office/officeart/2005/8/layout/vList5"/>
    <dgm:cxn modelId="{62761442-5E3D-4B09-89A1-F0E349C0E12D}" type="presParOf" srcId="{DCB2EBB5-766D-454E-9080-921B0A80D84A}" destId="{70F9FDC7-250B-AB4C-B273-68434B4BDA35}" srcOrd="6" destOrd="0" presId="urn:microsoft.com/office/officeart/2005/8/layout/vList5"/>
    <dgm:cxn modelId="{19B13848-9D69-4790-B0C0-C47E8DCF7413}" type="presParOf" srcId="{70F9FDC7-250B-AB4C-B273-68434B4BDA35}" destId="{095FB738-C0EC-854A-92F9-5915FD8F82C7}" srcOrd="0" destOrd="0" presId="urn:microsoft.com/office/officeart/2005/8/layout/vList5"/>
    <dgm:cxn modelId="{21F98057-6FDD-49BF-8E5E-1FCBFEE053B8}" type="presParOf" srcId="{70F9FDC7-250B-AB4C-B273-68434B4BDA35}" destId="{77ABBFF7-F778-6D48-8E0F-C96E3C444A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6B6F8-DE18-6B44-AC81-32AF7C784ABB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F91D49F3-C681-C84D-B7F4-6AFBB2E962EF}">
      <dgm:prSet phldrT="[Text]" custT="1"/>
      <dgm:spPr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Investigate </a:t>
          </a:r>
          <a:endParaRPr lang="en-US" sz="2500" dirty="0" smtClean="0">
            <a:solidFill>
              <a:schemeClr val="tx1"/>
            </a:solidFill>
            <a:latin typeface="Calibri"/>
            <a:cs typeface="Calibri"/>
          </a:endParaRPr>
        </a:p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the question</a:t>
          </a:r>
          <a:endParaRPr lang="en-US" sz="25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A58EBC03-F75F-D74E-A725-74FC996C01A8}" type="parTrans" cxnId="{78768310-71B6-AF4C-9598-D57FC0A94F48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91841700-1A50-4F44-A789-13618C551EF9}" type="sibTrans" cxnId="{78768310-71B6-AF4C-9598-D57FC0A94F48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74D91383-F9DB-5D4B-95A9-FE7530BBAD11}">
      <dgm:prSet phldrT="[Text]" custT="1"/>
      <dgm:spPr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Michigan Medicine experience</a:t>
          </a:r>
          <a:endParaRPr lang="en-US" sz="25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422DF150-DED6-ED46-9AAC-8A216D201E40}" type="parTrans" cxnId="{99C041F0-21CE-EA43-AD8C-FE0810AF152C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1DA64B27-B61E-324A-88F1-EB74726970C2}" type="sibTrans" cxnId="{99C041F0-21CE-EA43-AD8C-FE0810AF152C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D177277A-96A3-7441-A9EE-785DA96F5A90}">
      <dgm:prSet phldrT="[Text]" custT="1"/>
      <dgm:spPr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Identify </a:t>
          </a:r>
          <a:endParaRPr lang="en-US" sz="2500" dirty="0" smtClean="0">
            <a:solidFill>
              <a:schemeClr val="tx1"/>
            </a:solidFill>
            <a:latin typeface="Calibri"/>
            <a:cs typeface="Calibri"/>
          </a:endParaRPr>
        </a:p>
        <a:p>
          <a:pPr>
            <a:spcAft>
              <a:spcPts val="0"/>
            </a:spcAft>
          </a:pPr>
          <a:r>
            <a:rPr lang="en-US" sz="2500" dirty="0" smtClean="0">
              <a:solidFill>
                <a:schemeClr val="tx1"/>
              </a:solidFill>
              <a:latin typeface="Calibri"/>
              <a:cs typeface="Calibri"/>
            </a:rPr>
            <a:t>areas for improvement</a:t>
          </a:r>
          <a:endParaRPr lang="en-US" sz="25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DC63E4D2-65E1-C642-9E9D-350CC74B1C66}" type="sibTrans" cxnId="{F6E640EF-1637-3F41-BA97-0AADE8195AD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7E353148-0856-8741-B6A2-15E66BFF1B13}" type="parTrans" cxnId="{F6E640EF-1637-3F41-BA97-0AADE8195AD0}">
      <dgm:prSet/>
      <dgm:spPr/>
      <dgm:t>
        <a:bodyPr/>
        <a:lstStyle/>
        <a:p>
          <a:endParaRPr lang="en-US">
            <a:solidFill>
              <a:schemeClr val="tx1"/>
            </a:solidFill>
            <a:latin typeface="Calibri"/>
            <a:cs typeface="Calibri"/>
          </a:endParaRPr>
        </a:p>
      </dgm:t>
    </dgm:pt>
    <dgm:pt modelId="{993459F0-48E1-2741-BEDF-88AAE1AE6570}" type="pres">
      <dgm:prSet presAssocID="{94C6B6F8-DE18-6B44-AC81-32AF7C784ABB}" presName="CompostProcess" presStyleCnt="0">
        <dgm:presLayoutVars>
          <dgm:dir/>
          <dgm:resizeHandles val="exact"/>
        </dgm:presLayoutVars>
      </dgm:prSet>
      <dgm:spPr/>
    </dgm:pt>
    <dgm:pt modelId="{C3AE6D73-BF09-EE40-A130-217BE479CE29}" type="pres">
      <dgm:prSet presAssocID="{94C6B6F8-DE18-6B44-AC81-32AF7C784ABB}" presName="arrow" presStyleLbl="bgShp" presStyleIdx="0" presStyleCnt="1" custScaleX="117647"/>
      <dgm:spPr>
        <a:solidFill>
          <a:srgbClr val="001B36"/>
        </a:solidFill>
      </dgm:spPr>
    </dgm:pt>
    <dgm:pt modelId="{DE27EF33-558F-134D-A8CB-52F565BE1A83}" type="pres">
      <dgm:prSet presAssocID="{94C6B6F8-DE18-6B44-AC81-32AF7C784ABB}" presName="linearProcess" presStyleCnt="0"/>
      <dgm:spPr/>
    </dgm:pt>
    <dgm:pt modelId="{4833C3AB-3E97-A44D-9A6C-83CD7A85CC69}" type="pres">
      <dgm:prSet presAssocID="{D177277A-96A3-7441-A9EE-785DA96F5A90}" presName="textNode" presStyleLbl="node1" presStyleIdx="0" presStyleCnt="3" custScaleX="94409" custLinFactNeighborX="-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EC22C-FA6A-6242-8C39-58CB2D7B33B8}" type="pres">
      <dgm:prSet presAssocID="{DC63E4D2-65E1-C642-9E9D-350CC74B1C66}" presName="sibTrans" presStyleCnt="0"/>
      <dgm:spPr/>
    </dgm:pt>
    <dgm:pt modelId="{82429FFC-DC1C-FA44-804E-F6F5C517A571}" type="pres">
      <dgm:prSet presAssocID="{F91D49F3-C681-C84D-B7F4-6AFBB2E962EF}" presName="textNode" presStyleLbl="node1" presStyleIdx="1" presStyleCnt="3" custScaleX="94409" custLinFactNeighborX="-50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568B-6E00-FB4B-BED9-863A90087152}" type="pres">
      <dgm:prSet presAssocID="{91841700-1A50-4F44-A789-13618C551EF9}" presName="sibTrans" presStyleCnt="0"/>
      <dgm:spPr/>
    </dgm:pt>
    <dgm:pt modelId="{7D59445C-2663-224B-8618-0F2101ECACD0}" type="pres">
      <dgm:prSet presAssocID="{74D91383-F9DB-5D4B-95A9-FE7530BBAD11}" presName="textNode" presStyleLbl="node1" presStyleIdx="2" presStyleCnt="3" custScaleX="94409" custLinFactNeighborX="-85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E640EF-1637-3F41-BA97-0AADE8195AD0}" srcId="{94C6B6F8-DE18-6B44-AC81-32AF7C784ABB}" destId="{D177277A-96A3-7441-A9EE-785DA96F5A90}" srcOrd="0" destOrd="0" parTransId="{7E353148-0856-8741-B6A2-15E66BFF1B13}" sibTransId="{DC63E4D2-65E1-C642-9E9D-350CC74B1C66}"/>
    <dgm:cxn modelId="{BD28E7F1-1655-46A7-83B1-FA019C002DE6}" type="presOf" srcId="{D177277A-96A3-7441-A9EE-785DA96F5A90}" destId="{4833C3AB-3E97-A44D-9A6C-83CD7A85CC69}" srcOrd="0" destOrd="0" presId="urn:microsoft.com/office/officeart/2005/8/layout/hProcess9"/>
    <dgm:cxn modelId="{C2E34675-4228-46EB-852F-769D84DF91E5}" type="presOf" srcId="{F91D49F3-C681-C84D-B7F4-6AFBB2E962EF}" destId="{82429FFC-DC1C-FA44-804E-F6F5C517A571}" srcOrd="0" destOrd="0" presId="urn:microsoft.com/office/officeart/2005/8/layout/hProcess9"/>
    <dgm:cxn modelId="{E72C59F8-1159-4FA4-8D54-57DF62BCDCCD}" type="presOf" srcId="{74D91383-F9DB-5D4B-95A9-FE7530BBAD11}" destId="{7D59445C-2663-224B-8618-0F2101ECACD0}" srcOrd="0" destOrd="0" presId="urn:microsoft.com/office/officeart/2005/8/layout/hProcess9"/>
    <dgm:cxn modelId="{5F004DD8-5DC2-425D-816E-28A9AD0ACD68}" type="presOf" srcId="{94C6B6F8-DE18-6B44-AC81-32AF7C784ABB}" destId="{993459F0-48E1-2741-BEDF-88AAE1AE6570}" srcOrd="0" destOrd="0" presId="urn:microsoft.com/office/officeart/2005/8/layout/hProcess9"/>
    <dgm:cxn modelId="{78768310-71B6-AF4C-9598-D57FC0A94F48}" srcId="{94C6B6F8-DE18-6B44-AC81-32AF7C784ABB}" destId="{F91D49F3-C681-C84D-B7F4-6AFBB2E962EF}" srcOrd="1" destOrd="0" parTransId="{A58EBC03-F75F-D74E-A725-74FC996C01A8}" sibTransId="{91841700-1A50-4F44-A789-13618C551EF9}"/>
    <dgm:cxn modelId="{99C041F0-21CE-EA43-AD8C-FE0810AF152C}" srcId="{94C6B6F8-DE18-6B44-AC81-32AF7C784ABB}" destId="{74D91383-F9DB-5D4B-95A9-FE7530BBAD11}" srcOrd="2" destOrd="0" parTransId="{422DF150-DED6-ED46-9AAC-8A216D201E40}" sibTransId="{1DA64B27-B61E-324A-88F1-EB74726970C2}"/>
    <dgm:cxn modelId="{5C19E42C-E0DE-42B8-BD12-A75A8500B11B}" type="presParOf" srcId="{993459F0-48E1-2741-BEDF-88AAE1AE6570}" destId="{C3AE6D73-BF09-EE40-A130-217BE479CE29}" srcOrd="0" destOrd="0" presId="urn:microsoft.com/office/officeart/2005/8/layout/hProcess9"/>
    <dgm:cxn modelId="{37042598-5D74-40AB-B45F-9E22A1A03369}" type="presParOf" srcId="{993459F0-48E1-2741-BEDF-88AAE1AE6570}" destId="{DE27EF33-558F-134D-A8CB-52F565BE1A83}" srcOrd="1" destOrd="0" presId="urn:microsoft.com/office/officeart/2005/8/layout/hProcess9"/>
    <dgm:cxn modelId="{3E2E2634-159C-4A65-BED3-E09B63A2790E}" type="presParOf" srcId="{DE27EF33-558F-134D-A8CB-52F565BE1A83}" destId="{4833C3AB-3E97-A44D-9A6C-83CD7A85CC69}" srcOrd="0" destOrd="0" presId="urn:microsoft.com/office/officeart/2005/8/layout/hProcess9"/>
    <dgm:cxn modelId="{91A26367-C7F4-498F-81F3-C5B80D8F7E3E}" type="presParOf" srcId="{DE27EF33-558F-134D-A8CB-52F565BE1A83}" destId="{50BEC22C-FA6A-6242-8C39-58CB2D7B33B8}" srcOrd="1" destOrd="0" presId="urn:microsoft.com/office/officeart/2005/8/layout/hProcess9"/>
    <dgm:cxn modelId="{71DB2E84-6EBE-451A-897D-79746A548FBF}" type="presParOf" srcId="{DE27EF33-558F-134D-A8CB-52F565BE1A83}" destId="{82429FFC-DC1C-FA44-804E-F6F5C517A571}" srcOrd="2" destOrd="0" presId="urn:microsoft.com/office/officeart/2005/8/layout/hProcess9"/>
    <dgm:cxn modelId="{EFDA01D9-B62B-4C99-B2CD-E49B65A69EA6}" type="presParOf" srcId="{DE27EF33-558F-134D-A8CB-52F565BE1A83}" destId="{972B568B-6E00-FB4B-BED9-863A90087152}" srcOrd="3" destOrd="0" presId="urn:microsoft.com/office/officeart/2005/8/layout/hProcess9"/>
    <dgm:cxn modelId="{C3128925-709D-4201-93FE-2354A4ECDE73}" type="presParOf" srcId="{DE27EF33-558F-134D-A8CB-52F565BE1A83}" destId="{7D59445C-2663-224B-8618-0F2101ECAC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E6D73-BF09-EE40-A130-217BE479CE29}">
      <dsp:nvSpPr>
        <dsp:cNvPr id="0" name=""/>
        <dsp:cNvSpPr/>
      </dsp:nvSpPr>
      <dsp:spPr>
        <a:xfrm>
          <a:off x="2" y="0"/>
          <a:ext cx="8458195" cy="4063999"/>
        </a:xfrm>
        <a:prstGeom prst="rightArrow">
          <a:avLst/>
        </a:prstGeom>
        <a:solidFill>
          <a:srgbClr val="001B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33C3AB-3E97-A44D-9A6C-83CD7A85CC69}">
      <dsp:nvSpPr>
        <dsp:cNvPr id="0" name=""/>
        <dsp:cNvSpPr/>
      </dsp:nvSpPr>
      <dsp:spPr>
        <a:xfrm>
          <a:off x="195211" y="1219199"/>
          <a:ext cx="2395590" cy="1625600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Identify </a:t>
          </a:r>
          <a:endParaRPr lang="en-US" sz="2500" kern="1200" dirty="0" smtClean="0">
            <a:solidFill>
              <a:schemeClr val="tx1"/>
            </a:solidFill>
            <a:latin typeface="Calibri"/>
            <a:cs typeface="Calibri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areas for improvement</a:t>
          </a:r>
          <a:endParaRPr lang="en-US" sz="25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274566" y="1298554"/>
        <a:ext cx="2236880" cy="1466890"/>
      </dsp:txXfrm>
    </dsp:sp>
    <dsp:sp modelId="{82429FFC-DC1C-FA44-804E-F6F5C517A571}">
      <dsp:nvSpPr>
        <dsp:cNvPr id="0" name=""/>
        <dsp:cNvSpPr/>
      </dsp:nvSpPr>
      <dsp:spPr>
        <a:xfrm>
          <a:off x="2817413" y="1219199"/>
          <a:ext cx="2395590" cy="1625600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Investigate </a:t>
          </a:r>
          <a:endParaRPr lang="en-US" sz="2500" kern="1200" dirty="0" smtClean="0">
            <a:solidFill>
              <a:schemeClr val="tx1"/>
            </a:solidFill>
            <a:latin typeface="Calibri"/>
            <a:cs typeface="Calibri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the question</a:t>
          </a:r>
          <a:endParaRPr lang="en-US" sz="25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2896768" y="1298554"/>
        <a:ext cx="2236880" cy="1466890"/>
      </dsp:txXfrm>
    </dsp:sp>
    <dsp:sp modelId="{7D59445C-2663-224B-8618-0F2101ECACD0}">
      <dsp:nvSpPr>
        <dsp:cNvPr id="0" name=""/>
        <dsp:cNvSpPr/>
      </dsp:nvSpPr>
      <dsp:spPr>
        <a:xfrm>
          <a:off x="5486398" y="1219199"/>
          <a:ext cx="2395590" cy="1625600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Michigan Medicine experience</a:t>
          </a:r>
          <a:endParaRPr lang="en-US" sz="25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5565753" y="1298554"/>
        <a:ext cx="223688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E6D73-BF09-EE40-A130-217BE479CE29}">
      <dsp:nvSpPr>
        <dsp:cNvPr id="0" name=""/>
        <dsp:cNvSpPr/>
      </dsp:nvSpPr>
      <dsp:spPr>
        <a:xfrm>
          <a:off x="2" y="0"/>
          <a:ext cx="8458195" cy="4063999"/>
        </a:xfrm>
        <a:prstGeom prst="rightArrow">
          <a:avLst/>
        </a:prstGeom>
        <a:solidFill>
          <a:srgbClr val="001B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33C3AB-3E97-A44D-9A6C-83CD7A85CC69}">
      <dsp:nvSpPr>
        <dsp:cNvPr id="0" name=""/>
        <dsp:cNvSpPr/>
      </dsp:nvSpPr>
      <dsp:spPr>
        <a:xfrm>
          <a:off x="195211" y="1219199"/>
          <a:ext cx="2395590" cy="1625600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Identify </a:t>
          </a:r>
          <a:endParaRPr lang="en-US" sz="2500" kern="1200" dirty="0" smtClean="0">
            <a:solidFill>
              <a:schemeClr val="tx1"/>
            </a:solidFill>
            <a:latin typeface="Calibri"/>
            <a:cs typeface="Calibri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areas for improvement</a:t>
          </a:r>
          <a:endParaRPr lang="en-US" sz="25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274566" y="1298554"/>
        <a:ext cx="2236880" cy="1466890"/>
      </dsp:txXfrm>
    </dsp:sp>
    <dsp:sp modelId="{82429FFC-DC1C-FA44-804E-F6F5C517A571}">
      <dsp:nvSpPr>
        <dsp:cNvPr id="0" name=""/>
        <dsp:cNvSpPr/>
      </dsp:nvSpPr>
      <dsp:spPr>
        <a:xfrm>
          <a:off x="2817413" y="1219199"/>
          <a:ext cx="2395590" cy="1625600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Investigate </a:t>
          </a:r>
          <a:endParaRPr lang="en-US" sz="2500" kern="1200" dirty="0" smtClean="0">
            <a:solidFill>
              <a:schemeClr val="tx1"/>
            </a:solidFill>
            <a:latin typeface="Calibri"/>
            <a:cs typeface="Calibri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the question</a:t>
          </a:r>
          <a:endParaRPr lang="en-US" sz="25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2896768" y="1298554"/>
        <a:ext cx="2236880" cy="1466890"/>
      </dsp:txXfrm>
    </dsp:sp>
    <dsp:sp modelId="{7D59445C-2663-224B-8618-0F2101ECACD0}">
      <dsp:nvSpPr>
        <dsp:cNvPr id="0" name=""/>
        <dsp:cNvSpPr/>
      </dsp:nvSpPr>
      <dsp:spPr>
        <a:xfrm>
          <a:off x="5486398" y="1219199"/>
          <a:ext cx="2395590" cy="1625600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Michigan Medicine experience</a:t>
          </a:r>
          <a:endParaRPr lang="en-US" sz="25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5565753" y="1298554"/>
        <a:ext cx="2236880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7DB31-ABA2-8B41-9E32-064BB512121A}">
      <dsp:nvSpPr>
        <dsp:cNvPr id="0" name=""/>
        <dsp:cNvSpPr/>
      </dsp:nvSpPr>
      <dsp:spPr>
        <a:xfrm rot="5400000">
          <a:off x="5490455" y="-2419522"/>
          <a:ext cx="418608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Helvetica Neue" charset="0"/>
              <a:ea typeface="Helvetica Neue" charset="0"/>
              <a:cs typeface="Helvetica Neue" charset="0"/>
            </a:rPr>
            <a:t>American Society of Health-System Pharmacists</a:t>
          </a:r>
          <a:endParaRPr lang="en-US" sz="16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 rot="-5400000">
        <a:off x="3017520" y="73848"/>
        <a:ext cx="5344045" cy="377738"/>
      </dsp:txXfrm>
    </dsp:sp>
    <dsp:sp modelId="{009AED34-6684-D547-BFEB-BAA5F0F9A577}">
      <dsp:nvSpPr>
        <dsp:cNvPr id="0" name=""/>
        <dsp:cNvSpPr/>
      </dsp:nvSpPr>
      <dsp:spPr>
        <a:xfrm>
          <a:off x="0" y="1087"/>
          <a:ext cx="3017520" cy="523260"/>
        </a:xfrm>
        <a:prstGeom prst="roundRect">
          <a:avLst/>
        </a:prstGeom>
        <a:solidFill>
          <a:srgbClr val="001B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Helvetica Neue" charset="0"/>
              <a:ea typeface="Helvetica Neue" charset="0"/>
              <a:cs typeface="Helvetica Neue" charset="0"/>
            </a:rPr>
            <a:t>ASHP</a:t>
          </a:r>
          <a:endParaRPr lang="en-US" sz="22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25543" y="26630"/>
        <a:ext cx="2966434" cy="472174"/>
      </dsp:txXfrm>
    </dsp:sp>
    <dsp:sp modelId="{5EA01F90-B23D-D447-A259-28FAF9AC99AF}">
      <dsp:nvSpPr>
        <dsp:cNvPr id="0" name=""/>
        <dsp:cNvSpPr/>
      </dsp:nvSpPr>
      <dsp:spPr>
        <a:xfrm rot="5400000">
          <a:off x="5490455" y="-1870099"/>
          <a:ext cx="418608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Helvetica Neue" charset="0"/>
              <a:ea typeface="Helvetica Neue" charset="0"/>
              <a:cs typeface="Helvetica Neue" charset="0"/>
            </a:rPr>
            <a:t>Infectious Diseases Society of America</a:t>
          </a:r>
          <a:endParaRPr lang="en-US" sz="16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 rot="-5400000">
        <a:off x="3017520" y="623271"/>
        <a:ext cx="5344045" cy="377738"/>
      </dsp:txXfrm>
    </dsp:sp>
    <dsp:sp modelId="{E751121D-C58D-0B4E-987A-90B59833D8EF}">
      <dsp:nvSpPr>
        <dsp:cNvPr id="0" name=""/>
        <dsp:cNvSpPr/>
      </dsp:nvSpPr>
      <dsp:spPr>
        <a:xfrm>
          <a:off x="0" y="550510"/>
          <a:ext cx="3017520" cy="523260"/>
        </a:xfrm>
        <a:prstGeom prst="roundRect">
          <a:avLst/>
        </a:prstGeom>
        <a:solidFill>
          <a:srgbClr val="001B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Helvetica Neue" charset="0"/>
              <a:ea typeface="Helvetica Neue" charset="0"/>
              <a:cs typeface="Helvetica Neue" charset="0"/>
            </a:rPr>
            <a:t>IDSA</a:t>
          </a:r>
          <a:endParaRPr lang="en-US" sz="22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25543" y="576053"/>
        <a:ext cx="2966434" cy="472174"/>
      </dsp:txXfrm>
    </dsp:sp>
    <dsp:sp modelId="{D8EDD6C1-68F3-F84E-9505-C180FB30341F}">
      <dsp:nvSpPr>
        <dsp:cNvPr id="0" name=""/>
        <dsp:cNvSpPr/>
      </dsp:nvSpPr>
      <dsp:spPr>
        <a:xfrm rot="5400000">
          <a:off x="5490455" y="-1320675"/>
          <a:ext cx="418608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Helvetica Neue" charset="0"/>
              <a:ea typeface="Helvetica Neue" charset="0"/>
              <a:cs typeface="Helvetica Neue" charset="0"/>
            </a:rPr>
            <a:t>Surgical Infection Society</a:t>
          </a:r>
          <a:endParaRPr lang="en-US" sz="16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 rot="-5400000">
        <a:off x="3017520" y="1172695"/>
        <a:ext cx="5344045" cy="377738"/>
      </dsp:txXfrm>
    </dsp:sp>
    <dsp:sp modelId="{5235E9F5-1962-4447-A2B5-A91BD44386A3}">
      <dsp:nvSpPr>
        <dsp:cNvPr id="0" name=""/>
        <dsp:cNvSpPr/>
      </dsp:nvSpPr>
      <dsp:spPr>
        <a:xfrm>
          <a:off x="0" y="1099934"/>
          <a:ext cx="3017520" cy="523260"/>
        </a:xfrm>
        <a:prstGeom prst="roundRect">
          <a:avLst/>
        </a:prstGeom>
        <a:solidFill>
          <a:srgbClr val="001B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Helvetica Neue" charset="0"/>
              <a:ea typeface="Helvetica Neue" charset="0"/>
              <a:cs typeface="Helvetica Neue" charset="0"/>
            </a:rPr>
            <a:t>SIS</a:t>
          </a:r>
          <a:endParaRPr lang="en-US" sz="22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25543" y="1125477"/>
        <a:ext cx="2966434" cy="472174"/>
      </dsp:txXfrm>
    </dsp:sp>
    <dsp:sp modelId="{77ABBFF7-F778-6D48-8E0F-C96E3C444A85}">
      <dsp:nvSpPr>
        <dsp:cNvPr id="0" name=""/>
        <dsp:cNvSpPr/>
      </dsp:nvSpPr>
      <dsp:spPr>
        <a:xfrm rot="5400000">
          <a:off x="5490455" y="-771252"/>
          <a:ext cx="418608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Helvetica Neue" charset="0"/>
              <a:ea typeface="Helvetica Neue" charset="0"/>
              <a:cs typeface="Helvetica Neue" charset="0"/>
            </a:rPr>
            <a:t>Society of Healthcare Epidemiology of America</a:t>
          </a:r>
          <a:endParaRPr lang="en-US" sz="16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 rot="-5400000">
        <a:off x="3017520" y="1722118"/>
        <a:ext cx="5344045" cy="377738"/>
      </dsp:txXfrm>
    </dsp:sp>
    <dsp:sp modelId="{095FB738-C0EC-854A-92F9-5915FD8F82C7}">
      <dsp:nvSpPr>
        <dsp:cNvPr id="0" name=""/>
        <dsp:cNvSpPr/>
      </dsp:nvSpPr>
      <dsp:spPr>
        <a:xfrm>
          <a:off x="0" y="1649357"/>
          <a:ext cx="3017520" cy="523260"/>
        </a:xfrm>
        <a:prstGeom prst="roundRect">
          <a:avLst/>
        </a:prstGeom>
        <a:solidFill>
          <a:srgbClr val="001B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Helvetica Neue" charset="0"/>
              <a:ea typeface="Helvetica Neue" charset="0"/>
              <a:cs typeface="Helvetica Neue" charset="0"/>
            </a:rPr>
            <a:t>SHEA</a:t>
          </a:r>
          <a:endParaRPr lang="en-US" sz="2200" kern="1200" dirty="0">
            <a:latin typeface="Helvetica Neue" charset="0"/>
            <a:ea typeface="Helvetica Neue" charset="0"/>
            <a:cs typeface="Helvetica Neue" charset="0"/>
          </a:endParaRPr>
        </a:p>
      </dsp:txBody>
      <dsp:txXfrm>
        <a:off x="25543" y="1674900"/>
        <a:ext cx="2966434" cy="472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E6D73-BF09-EE40-A130-217BE479CE29}">
      <dsp:nvSpPr>
        <dsp:cNvPr id="0" name=""/>
        <dsp:cNvSpPr/>
      </dsp:nvSpPr>
      <dsp:spPr>
        <a:xfrm>
          <a:off x="2" y="0"/>
          <a:ext cx="8458195" cy="4063999"/>
        </a:xfrm>
        <a:prstGeom prst="rightArrow">
          <a:avLst/>
        </a:prstGeom>
        <a:solidFill>
          <a:srgbClr val="001B3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33C3AB-3E97-A44D-9A6C-83CD7A85CC69}">
      <dsp:nvSpPr>
        <dsp:cNvPr id="0" name=""/>
        <dsp:cNvSpPr/>
      </dsp:nvSpPr>
      <dsp:spPr>
        <a:xfrm>
          <a:off x="195211" y="1219199"/>
          <a:ext cx="2395590" cy="1625600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Identify </a:t>
          </a:r>
          <a:endParaRPr lang="en-US" sz="2500" kern="1200" dirty="0" smtClean="0">
            <a:solidFill>
              <a:schemeClr val="tx1"/>
            </a:solidFill>
            <a:latin typeface="Calibri"/>
            <a:cs typeface="Calibri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areas for improvement</a:t>
          </a:r>
          <a:endParaRPr lang="en-US" sz="25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274566" y="1298554"/>
        <a:ext cx="2236880" cy="1466890"/>
      </dsp:txXfrm>
    </dsp:sp>
    <dsp:sp modelId="{82429FFC-DC1C-FA44-804E-F6F5C517A571}">
      <dsp:nvSpPr>
        <dsp:cNvPr id="0" name=""/>
        <dsp:cNvSpPr/>
      </dsp:nvSpPr>
      <dsp:spPr>
        <a:xfrm>
          <a:off x="2817413" y="1219199"/>
          <a:ext cx="2395590" cy="1625600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Investigate </a:t>
          </a:r>
          <a:endParaRPr lang="en-US" sz="2500" kern="1200" dirty="0" smtClean="0">
            <a:solidFill>
              <a:schemeClr val="tx1"/>
            </a:solidFill>
            <a:latin typeface="Calibri"/>
            <a:cs typeface="Calibri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the question</a:t>
          </a:r>
          <a:endParaRPr lang="en-US" sz="25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2896768" y="1298554"/>
        <a:ext cx="2236880" cy="1466890"/>
      </dsp:txXfrm>
    </dsp:sp>
    <dsp:sp modelId="{7D59445C-2663-224B-8618-0F2101ECACD0}">
      <dsp:nvSpPr>
        <dsp:cNvPr id="0" name=""/>
        <dsp:cNvSpPr/>
      </dsp:nvSpPr>
      <dsp:spPr>
        <a:xfrm>
          <a:off x="5486398" y="1219199"/>
          <a:ext cx="2395590" cy="1625600"/>
        </a:xfrm>
        <a:prstGeom prst="roundRect">
          <a:avLst/>
        </a:prstGeom>
        <a:solidFill>
          <a:schemeClr val="bg2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Calibri"/>
              <a:cs typeface="Calibri"/>
            </a:rPr>
            <a:t>Michigan Medicine experience</a:t>
          </a:r>
          <a:endParaRPr lang="en-US" sz="25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5565753" y="1298554"/>
        <a:ext cx="223688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453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76" y="0"/>
            <a:ext cx="4029453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MS PGothic" pitchFamily="34" charset="-128"/>
              </a:defRPr>
            </a:lvl1pPr>
          </a:lstStyle>
          <a:p>
            <a:pPr>
              <a:defRPr/>
            </a:pPr>
            <a:fld id="{96CA802D-ED3A-43F6-BC81-6D8A16B48824}" type="datetimeFigureOut">
              <a:rPr lang="en-US"/>
              <a:pPr>
                <a:defRPr/>
              </a:pPr>
              <a:t>7/20/2017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367"/>
            <a:ext cx="4029453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76" y="6658367"/>
            <a:ext cx="4029453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MS PGothic" pitchFamily="34" charset="-128"/>
              </a:defRPr>
            </a:lvl1pPr>
          </a:lstStyle>
          <a:p>
            <a:pPr>
              <a:defRPr/>
            </a:pPr>
            <a:fld id="{CFF05148-C93C-43AB-A0BB-DC9351D9C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68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453" cy="3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776" y="0"/>
            <a:ext cx="4029453" cy="3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207" y="3329744"/>
            <a:ext cx="7437989" cy="315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367"/>
            <a:ext cx="4029453" cy="3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776" y="6658367"/>
            <a:ext cx="4029453" cy="3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7D285F87-48FC-4A64-B81D-83E40D9FB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87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85F87-48FC-4A64-B81D-83E40D9FB9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8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85F87-48FC-4A64-B81D-83E40D9FB9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4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85F87-48FC-4A64-B81D-83E40D9FB9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7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2133600"/>
            <a:ext cx="6477000" cy="1752600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001B3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5562600" cy="1143000"/>
          </a:xfrm>
        </p:spPr>
        <p:txBody>
          <a:bodyPr/>
          <a:lstStyle>
            <a:lvl1pPr>
              <a:defRPr>
                <a:solidFill>
                  <a:srgbClr val="001B36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981200" cy="6858000"/>
          </a:xfrm>
          <a:prstGeom prst="rect">
            <a:avLst/>
          </a:prstGeom>
          <a:solidFill>
            <a:srgbClr val="001B3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6" name="Picture 5" descr="signature-vertical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0" y="228600"/>
            <a:ext cx="1335280" cy="1143000"/>
          </a:xfrm>
          <a:prstGeom prst="rect">
            <a:avLst/>
          </a:prstGeom>
        </p:spPr>
      </p:pic>
      <p:pic>
        <p:nvPicPr>
          <p:cNvPr id="8" name="Picture 7" descr="Health-marketing-s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884010"/>
            <a:ext cx="5105400" cy="7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001000" cy="4724400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 noChangeArrowheads="1"/>
          </p:cNvSpPr>
          <p:nvPr>
            <p:ph idx="1"/>
          </p:nvPr>
        </p:nvSpPr>
        <p:spPr bwMode="auto">
          <a:xfrm>
            <a:off x="1295400" y="1600200"/>
            <a:ext cx="6781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1B36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001B36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rgbClr val="001B36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rgbClr val="001B36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001B3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1627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077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idx="1"/>
          </p:nvPr>
        </p:nvSpPr>
        <p:spPr bwMode="auto">
          <a:xfrm>
            <a:off x="1371600" y="1676400"/>
            <a:ext cx="6781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36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314700" cy="4495800"/>
          </a:xfrm>
        </p:spPr>
        <p:txBody>
          <a:bodyPr/>
          <a:lstStyle>
            <a:lvl1pPr>
              <a:defRPr sz="2800">
                <a:solidFill>
                  <a:srgbClr val="001B36"/>
                </a:solidFill>
                <a:latin typeface="Helvetica"/>
                <a:cs typeface="Helvetica"/>
              </a:defRPr>
            </a:lvl1pPr>
            <a:lvl2pPr>
              <a:defRPr sz="2400">
                <a:solidFill>
                  <a:srgbClr val="001B36"/>
                </a:solidFill>
                <a:latin typeface="Helvetica"/>
                <a:cs typeface="Helvetica"/>
              </a:defRPr>
            </a:lvl2pPr>
            <a:lvl3pPr>
              <a:defRPr sz="2000">
                <a:solidFill>
                  <a:srgbClr val="001B36"/>
                </a:solidFill>
                <a:latin typeface="Helvetica"/>
                <a:cs typeface="Helvetica"/>
              </a:defRPr>
            </a:lvl3pPr>
            <a:lvl4pPr>
              <a:defRPr sz="1800">
                <a:solidFill>
                  <a:srgbClr val="001B36"/>
                </a:solidFill>
                <a:latin typeface="Helvetica"/>
                <a:cs typeface="Helvetica"/>
              </a:defRPr>
            </a:lvl4pPr>
            <a:lvl5pPr>
              <a:defRPr sz="1800">
                <a:solidFill>
                  <a:srgbClr val="001B3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314700" cy="4495800"/>
          </a:xfrm>
        </p:spPr>
        <p:txBody>
          <a:bodyPr/>
          <a:lstStyle>
            <a:lvl1pPr>
              <a:defRPr sz="2800">
                <a:solidFill>
                  <a:srgbClr val="001B36"/>
                </a:solidFill>
                <a:latin typeface="Helvetica"/>
                <a:cs typeface="Helvetica"/>
              </a:defRPr>
            </a:lvl1pPr>
            <a:lvl2pPr>
              <a:defRPr sz="2400">
                <a:solidFill>
                  <a:srgbClr val="001B36"/>
                </a:solidFill>
                <a:latin typeface="Helvetica"/>
                <a:cs typeface="Helvetica"/>
              </a:defRPr>
            </a:lvl2pPr>
            <a:lvl3pPr>
              <a:defRPr sz="2000">
                <a:solidFill>
                  <a:srgbClr val="001B36"/>
                </a:solidFill>
                <a:latin typeface="Helvetica"/>
                <a:cs typeface="Helvetica"/>
              </a:defRPr>
            </a:lvl3pPr>
            <a:lvl4pPr>
              <a:defRPr sz="1800">
                <a:solidFill>
                  <a:srgbClr val="001B36"/>
                </a:solidFill>
                <a:latin typeface="Helvetica"/>
                <a:cs typeface="Helvetica"/>
              </a:defRPr>
            </a:lvl4pPr>
            <a:lvl5pPr>
              <a:defRPr sz="1800">
                <a:solidFill>
                  <a:srgbClr val="001B3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0865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537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1B36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1"/>
            <a:ext cx="4038600" cy="3382962"/>
          </a:xfrm>
        </p:spPr>
        <p:txBody>
          <a:bodyPr/>
          <a:lstStyle>
            <a:lvl1pPr>
              <a:defRPr sz="2400">
                <a:solidFill>
                  <a:srgbClr val="001B36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001B36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001B36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001B36"/>
                </a:solidFill>
                <a:latin typeface="Helvetica"/>
                <a:cs typeface="Helvetica"/>
              </a:defRPr>
            </a:lvl4pPr>
            <a:lvl5pPr>
              <a:defRPr sz="1600">
                <a:solidFill>
                  <a:srgbClr val="001B36"/>
                </a:solidFill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574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1B36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43201"/>
            <a:ext cx="4038600" cy="3382962"/>
          </a:xfrm>
        </p:spPr>
        <p:txBody>
          <a:bodyPr/>
          <a:lstStyle>
            <a:lvl1pPr>
              <a:defRPr sz="2400">
                <a:solidFill>
                  <a:srgbClr val="001B36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001B36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001B36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001B36"/>
                </a:solidFill>
                <a:latin typeface="Helvetica"/>
                <a:cs typeface="Helvetica"/>
              </a:defRPr>
            </a:lvl4pPr>
            <a:lvl5pPr>
              <a:defRPr sz="1600">
                <a:solidFill>
                  <a:srgbClr val="001B36"/>
                </a:solidFill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0865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396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048000" cy="2209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>
                <a:solidFill>
                  <a:srgbClr val="001B36"/>
                </a:solidFill>
                <a:latin typeface="Helvetica"/>
                <a:cs typeface="Helvetica"/>
              </a:defRPr>
            </a:lvl1pPr>
            <a:lvl2pPr>
              <a:defRPr sz="2800">
                <a:solidFill>
                  <a:srgbClr val="001B36"/>
                </a:solidFill>
                <a:latin typeface="Helvetica"/>
                <a:cs typeface="Helvetica"/>
              </a:defRPr>
            </a:lvl2pPr>
            <a:lvl3pPr>
              <a:defRPr sz="2400">
                <a:solidFill>
                  <a:srgbClr val="001B36"/>
                </a:solidFill>
                <a:latin typeface="Helvetica"/>
                <a:cs typeface="Helvetica"/>
              </a:defRPr>
            </a:lvl3pPr>
            <a:lvl4pPr>
              <a:defRPr sz="2000">
                <a:solidFill>
                  <a:srgbClr val="001B36"/>
                </a:solidFill>
                <a:latin typeface="Helvetica"/>
                <a:cs typeface="Helvetica"/>
              </a:defRPr>
            </a:lvl4pPr>
            <a:lvl5pPr>
              <a:defRPr sz="2000">
                <a:solidFill>
                  <a:srgbClr val="001B36"/>
                </a:solidFill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>
                <a:solidFill>
                  <a:srgbClr val="001B36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1"/>
          <p:cNvSpPr txBox="1">
            <a:spLocks noChangeArrowheads="1"/>
          </p:cNvSpPr>
          <p:nvPr userDrawn="1"/>
        </p:nvSpPr>
        <p:spPr bwMode="auto">
          <a:xfrm>
            <a:off x="1828800" y="228600"/>
            <a:ext cx="70865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latin typeface="Helvetica"/>
                <a:cs typeface="Helvetica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621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1"/>
          <p:cNvSpPr txBox="1">
            <a:spLocks noChangeArrowheads="1"/>
          </p:cNvSpPr>
          <p:nvPr userDrawn="1"/>
        </p:nvSpPr>
        <p:spPr bwMode="auto">
          <a:xfrm>
            <a:off x="1828800" y="228600"/>
            <a:ext cx="70103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latin typeface="Helvetica"/>
                <a:cs typeface="Helvetica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290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1588" y="-17463"/>
            <a:ext cx="9145588" cy="1443037"/>
          </a:xfrm>
          <a:prstGeom prst="rect">
            <a:avLst/>
          </a:prstGeom>
          <a:solidFill>
            <a:srgbClr val="001B3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701039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4" name="Picture 3" descr="signature-vertical-whit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5" y="118382"/>
            <a:ext cx="1368395" cy="11713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6" r:id="rId2"/>
    <p:sldLayoutId id="2147483791" r:id="rId3"/>
    <p:sldLayoutId id="2147483805" r:id="rId4"/>
    <p:sldLayoutId id="2147483795" r:id="rId5"/>
    <p:sldLayoutId id="2147483796" r:id="rId6"/>
    <p:sldLayoutId id="2147483799" r:id="rId7"/>
    <p:sldLayoutId id="2147483800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8C01B"/>
          </a:solidFill>
          <a:latin typeface="Helvetica"/>
          <a:ea typeface="ＭＳ Ｐゴシック" pitchFamily="34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696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696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696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5696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81D58"/>
          </a:solidFill>
          <a:latin typeface="Arial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81D58"/>
          </a:solidFill>
          <a:latin typeface="Arial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81D58"/>
          </a:solidFill>
          <a:latin typeface="Arial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81D58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1B36"/>
          </a:solidFill>
          <a:latin typeface="Helvetica"/>
          <a:ea typeface="ＭＳ Ｐゴシック" pitchFamily="34" charset="-128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1B36"/>
          </a:solidFill>
          <a:latin typeface="Helvetica"/>
          <a:ea typeface="ＭＳ Ｐゴシック" pitchFamily="34" charset="-128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1B36"/>
          </a:solidFill>
          <a:latin typeface="Helvetica"/>
          <a:ea typeface="ＭＳ Ｐゴシック" pitchFamily="34" charset="-128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1B36"/>
          </a:solidFill>
          <a:latin typeface="Helvetica"/>
          <a:ea typeface="ＭＳ Ｐゴシック" pitchFamily="34" charset="-128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1B36"/>
          </a:solidFill>
          <a:latin typeface="Helvetica"/>
          <a:ea typeface="ＭＳ Ｐゴシック" pitchFamily="34" charset="-128"/>
          <a:cs typeface="Helvetic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1D5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1D5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1D5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1D5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4600" y="1219200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Lessons Learned: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Improving Surgical </a:t>
            </a:r>
            <a:r>
              <a:rPr lang="en-US" dirty="0" smtClean="0"/>
              <a:t>Antibiotic Prophylaxis Timing</a:t>
            </a:r>
            <a:endParaRPr lang="en-US" dirty="0" smtClean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048000"/>
            <a:ext cx="6477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Twisha S. Patel, </a:t>
            </a:r>
            <a:r>
              <a:rPr lang="en-US" sz="2400" b="1" dirty="0" err="1" smtClean="0"/>
              <a:t>PharmD</a:t>
            </a:r>
            <a:r>
              <a:rPr lang="en-US" sz="2400" b="1" dirty="0" smtClean="0"/>
              <a:t>, BCPS</a:t>
            </a:r>
          </a:p>
          <a:p>
            <a:pPr eaLnBrk="1" hangingPunct="1">
              <a:defRPr/>
            </a:pPr>
            <a:r>
              <a:rPr lang="en-US" sz="2400" dirty="0"/>
              <a:t>Clinical Specialist, Infectious Diseases</a:t>
            </a:r>
            <a:br>
              <a:rPr lang="en-US" sz="2400" dirty="0"/>
            </a:br>
            <a:r>
              <a:rPr lang="en-US" sz="2400" dirty="0"/>
              <a:t>Adjunct Clinical Instructor</a:t>
            </a:r>
            <a:br>
              <a:rPr lang="en-US" sz="2400" dirty="0"/>
            </a:br>
            <a:r>
              <a:rPr lang="en-US" sz="2400" dirty="0"/>
              <a:t>University of Michigan Health System</a:t>
            </a:r>
            <a:br>
              <a:rPr lang="en-US" sz="2400" dirty="0"/>
            </a:br>
            <a:r>
              <a:rPr lang="en-US" sz="2400" dirty="0"/>
              <a:t>University of Michigan College of </a:t>
            </a:r>
            <a:r>
              <a:rPr lang="en-US" sz="2400" dirty="0" smtClean="0"/>
              <a:t>Pharmacy</a:t>
            </a:r>
          </a:p>
          <a:p>
            <a:pPr eaLnBrk="1" hangingPunct="1">
              <a:defRPr/>
            </a:pPr>
            <a:endParaRPr lang="en-US" sz="800" dirty="0"/>
          </a:p>
          <a:p>
            <a:pPr eaLnBrk="1" hangingPunct="1">
              <a:defRPr/>
            </a:pPr>
            <a:r>
              <a:rPr lang="en-US" sz="2000" b="1" dirty="0" smtClean="0"/>
              <a:t>ASPIRE – 7/21/2017</a:t>
            </a:r>
            <a:endParaRPr lang="en-US" sz="2000" b="1" dirty="0"/>
          </a:p>
          <a:p>
            <a:pPr eaLnBrk="1" hangingPunct="1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81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Timing </a:t>
            </a:r>
            <a:r>
              <a:rPr lang="en-US" dirty="0"/>
              <a:t>and SSI 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6553200"/>
            <a:ext cx="4918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1B36"/>
                </a:solidFill>
                <a:latin typeface="+mj-lt"/>
              </a:rPr>
              <a:t>Koch CG, et al., J </a:t>
            </a:r>
            <a:r>
              <a:rPr lang="en-US" sz="1200" b="1" dirty="0" err="1" smtClean="0">
                <a:solidFill>
                  <a:srgbClr val="001B36"/>
                </a:solidFill>
                <a:latin typeface="+mj-lt"/>
              </a:rPr>
              <a:t>Thorac</a:t>
            </a:r>
            <a:r>
              <a:rPr lang="en-US" sz="1200" b="1" dirty="0" smtClean="0">
                <a:solidFill>
                  <a:srgbClr val="001B36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1B36"/>
                </a:solidFill>
                <a:latin typeface="+mj-lt"/>
              </a:rPr>
              <a:t>Cardiovasc</a:t>
            </a:r>
            <a:r>
              <a:rPr lang="en-US" sz="1200" b="1" dirty="0" smtClean="0">
                <a:solidFill>
                  <a:srgbClr val="001B36"/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rgbClr val="001B36"/>
                </a:solidFill>
                <a:latin typeface="+mj-lt"/>
              </a:rPr>
              <a:t>Surg</a:t>
            </a:r>
            <a:r>
              <a:rPr lang="en-US" sz="1200" b="1" dirty="0" smtClean="0">
                <a:solidFill>
                  <a:srgbClr val="001B36"/>
                </a:solidFill>
                <a:latin typeface="+mj-lt"/>
              </a:rPr>
              <a:t> 2012;144:931-937</a:t>
            </a:r>
            <a:endParaRPr lang="en-US" sz="1200" b="1" dirty="0">
              <a:solidFill>
                <a:srgbClr val="001B36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04890"/>
            <a:ext cx="8458200" cy="70788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Percent of Post-operative SSI by Time of Prophylaxis Administration </a:t>
            </a:r>
          </a:p>
          <a:p>
            <a:pPr algn="ctr"/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for 28,250 Patients undergoing Cardiac Surgeries</a:t>
            </a:r>
            <a:endParaRPr lang="en-US" sz="20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62200"/>
            <a:ext cx="5731834" cy="39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Off the Press!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surgery adult inpatients</a:t>
            </a:r>
          </a:p>
          <a:p>
            <a:r>
              <a:rPr lang="en-US" dirty="0" smtClean="0"/>
              <a:t>Swiss hospitals</a:t>
            </a:r>
          </a:p>
          <a:p>
            <a:r>
              <a:rPr lang="en-US" dirty="0"/>
              <a:t>Randomized (1:1), controlled trial</a:t>
            </a:r>
          </a:p>
          <a:p>
            <a:pPr lvl="1"/>
            <a:r>
              <a:rPr lang="en-US" dirty="0" smtClean="0"/>
              <a:t>1.5 gm IV of cefuroxime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early or late </a:t>
            </a:r>
            <a:r>
              <a:rPr lang="en-US" dirty="0" smtClean="0"/>
              <a:t>administration</a:t>
            </a:r>
          </a:p>
          <a:p>
            <a:r>
              <a:rPr lang="en-US" dirty="0" smtClean="0"/>
              <a:t>Primary endpoint: SSI within 30 days of surgery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2249" y="6553200"/>
            <a:ext cx="5375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1B36"/>
                </a:solidFill>
                <a:latin typeface="+mj-lt"/>
              </a:rPr>
              <a:t>Weber WP, </a:t>
            </a:r>
            <a:r>
              <a:rPr lang="en-US" sz="1200" b="1" dirty="0" smtClean="0">
                <a:solidFill>
                  <a:srgbClr val="001B36"/>
                </a:solidFill>
                <a:latin typeface="+mj-lt"/>
              </a:rPr>
              <a:t>et al., </a:t>
            </a:r>
            <a:r>
              <a:rPr lang="fr-FR" sz="1200" b="1" dirty="0">
                <a:solidFill>
                  <a:srgbClr val="001B36"/>
                </a:solidFill>
                <a:latin typeface="+mj-lt"/>
              </a:rPr>
              <a:t>Lancet Infect Dis </a:t>
            </a:r>
            <a:r>
              <a:rPr lang="fr-FR" sz="1200" b="1" dirty="0" smtClean="0">
                <a:solidFill>
                  <a:srgbClr val="001B36"/>
                </a:solidFill>
                <a:latin typeface="+mj-lt"/>
              </a:rPr>
              <a:t>2017;17</a:t>
            </a:r>
            <a:r>
              <a:rPr lang="fr-FR" sz="1200" b="1" dirty="0">
                <a:solidFill>
                  <a:srgbClr val="001B36"/>
                </a:solidFill>
                <a:latin typeface="+mj-lt"/>
              </a:rPr>
              <a:t>: 605–14</a:t>
            </a:r>
            <a:endParaRPr lang="en-US" sz="1200" b="1" dirty="0">
              <a:solidFill>
                <a:srgbClr val="001B3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48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Off the Press!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230" y="2246153"/>
            <a:ext cx="22860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4596 patients to evaluate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232" y="1887604"/>
            <a:ext cx="248616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Early: 2296 patients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00232" y="3035069"/>
            <a:ext cx="248616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Late: 2300 patients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524000"/>
            <a:ext cx="23622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Median time to administration: </a:t>
            </a:r>
          </a:p>
          <a:p>
            <a:r>
              <a:rPr lang="en-US" sz="2000" dirty="0" smtClean="0"/>
              <a:t>42 min (IQR 30-55)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2730269"/>
            <a:ext cx="23622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Median time to administration: </a:t>
            </a:r>
          </a:p>
          <a:p>
            <a:r>
              <a:rPr lang="en-US" sz="2000" dirty="0" smtClean="0"/>
              <a:t>16 min (IQR 10-25)</a:t>
            </a:r>
            <a:endParaRPr lang="en-US" sz="2000" dirty="0"/>
          </a:p>
        </p:txBody>
      </p:sp>
      <p:cxnSp>
        <p:nvCxnSpPr>
          <p:cNvPr id="12" name="Straight Arrow Connector 11"/>
          <p:cNvCxnSpPr>
            <a:stCxn id="4" idx="3"/>
          </p:cNvCxnSpPr>
          <p:nvPr/>
        </p:nvCxnSpPr>
        <p:spPr bwMode="auto">
          <a:xfrm flipV="1">
            <a:off x="2561230" y="2287714"/>
            <a:ext cx="439002" cy="3739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4" idx="3"/>
          </p:cNvCxnSpPr>
          <p:nvPr/>
        </p:nvCxnSpPr>
        <p:spPr bwMode="auto">
          <a:xfrm>
            <a:off x="2561230" y="2661652"/>
            <a:ext cx="439002" cy="3734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5" idx="3"/>
          </p:cNvCxnSpPr>
          <p:nvPr/>
        </p:nvCxnSpPr>
        <p:spPr bwMode="auto">
          <a:xfrm>
            <a:off x="5486400" y="2087659"/>
            <a:ext cx="685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6" idx="3"/>
            <a:endCxn id="8" idx="1"/>
          </p:cNvCxnSpPr>
          <p:nvPr/>
        </p:nvCxnSpPr>
        <p:spPr bwMode="auto">
          <a:xfrm>
            <a:off x="5486400" y="3235124"/>
            <a:ext cx="685800" cy="2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4"/>
          <a:stretch/>
        </p:blipFill>
        <p:spPr bwMode="auto">
          <a:xfrm>
            <a:off x="762000" y="4303229"/>
            <a:ext cx="7620000" cy="22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05200" y="39624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b="1" dirty="0" smtClean="0"/>
              <a:t>Early                 Late              Odds Ratio    p value</a:t>
            </a:r>
            <a:endParaRPr lang="en-US" sz="16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62000" y="3962400"/>
            <a:ext cx="7620000" cy="2599741"/>
          </a:xfrm>
          <a:prstGeom prst="rect">
            <a:avLst/>
          </a:prstGeom>
          <a:noFill/>
          <a:ln w="19050" cap="flat" cmpd="sng" algn="ctr">
            <a:solidFill>
              <a:srgbClr val="001B3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6581001"/>
            <a:ext cx="5375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1B36"/>
                </a:solidFill>
                <a:latin typeface="+mj-lt"/>
              </a:rPr>
              <a:t>Weber WP, </a:t>
            </a:r>
            <a:r>
              <a:rPr lang="en-US" sz="1200" b="1" dirty="0" smtClean="0">
                <a:solidFill>
                  <a:srgbClr val="001B36"/>
                </a:solidFill>
                <a:latin typeface="+mj-lt"/>
              </a:rPr>
              <a:t>et al., </a:t>
            </a:r>
            <a:r>
              <a:rPr lang="fr-FR" sz="1200" b="1" dirty="0">
                <a:solidFill>
                  <a:srgbClr val="001B36"/>
                </a:solidFill>
                <a:latin typeface="+mj-lt"/>
              </a:rPr>
              <a:t>Lancet Infect Dis </a:t>
            </a:r>
            <a:r>
              <a:rPr lang="fr-FR" sz="1200" b="1" dirty="0" smtClean="0">
                <a:solidFill>
                  <a:srgbClr val="001B36"/>
                </a:solidFill>
                <a:latin typeface="+mj-lt"/>
              </a:rPr>
              <a:t>2017;17</a:t>
            </a:r>
            <a:r>
              <a:rPr lang="fr-FR" sz="1200" b="1" dirty="0">
                <a:solidFill>
                  <a:srgbClr val="001B36"/>
                </a:solidFill>
                <a:latin typeface="+mj-lt"/>
              </a:rPr>
              <a:t>: 605–14</a:t>
            </a:r>
            <a:endParaRPr lang="en-US" sz="1200" b="1" dirty="0">
              <a:solidFill>
                <a:srgbClr val="001B3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9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5158278"/>
              </p:ext>
            </p:extLst>
          </p:nvPr>
        </p:nvGraphicFramePr>
        <p:xfrm>
          <a:off x="381000" y="20574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276600"/>
            <a:ext cx="2362200" cy="1600200"/>
          </a:xfrm>
          <a:prstGeom prst="roundRect">
            <a:avLst/>
          </a:prstGeom>
          <a:noFill/>
          <a:ln w="8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Antibiotic </a:t>
            </a:r>
            <a:r>
              <a:rPr lang="en-US" dirty="0" smtClean="0"/>
              <a:t>Timing </a:t>
            </a:r>
            <a:r>
              <a:rPr lang="en-US" dirty="0" smtClean="0"/>
              <a:t>Recommendations as of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 antibiotic infusion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15-60 min</a:t>
            </a:r>
            <a:r>
              <a:rPr lang="en-US" dirty="0" smtClean="0"/>
              <a:t> </a:t>
            </a:r>
            <a:r>
              <a:rPr lang="en-US" dirty="0"/>
              <a:t>prior to incision for beta-lactams</a:t>
            </a:r>
          </a:p>
          <a:p>
            <a:r>
              <a:rPr lang="en-US" dirty="0"/>
              <a:t>Start antibiotic infusion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60-120 min</a:t>
            </a:r>
            <a:r>
              <a:rPr lang="en-US" dirty="0" smtClean="0"/>
              <a:t> </a:t>
            </a:r>
            <a:r>
              <a:rPr lang="en-US" dirty="0"/>
              <a:t>prior to incision for levofloxacin, ciprofloxacin, vancomycin, gentamicin &gt; </a:t>
            </a:r>
            <a:r>
              <a:rPr lang="en-US" dirty="0" smtClean="0"/>
              <a:t>5mg/kg, azithromycin, fluconazole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Stewardship Website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253" b="7414"/>
          <a:stretch/>
        </p:blipFill>
        <p:spPr>
          <a:xfrm>
            <a:off x="217714" y="1600200"/>
            <a:ext cx="8839199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724400" y="4495800"/>
            <a:ext cx="144780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4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953" t="10257" r="833" b="6409"/>
          <a:stretch/>
        </p:blipFill>
        <p:spPr>
          <a:xfrm>
            <a:off x="535002" y="1524000"/>
            <a:ext cx="800100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447800" y="2514600"/>
            <a:ext cx="41148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4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1" t="20538" r="10626" b="20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5533" y="2686903"/>
            <a:ext cx="8952933" cy="1484194"/>
            <a:chOff x="95533" y="2686903"/>
            <a:chExt cx="8952933" cy="148419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12" t="83393" r="10015" b="1960"/>
            <a:stretch/>
          </p:blipFill>
          <p:spPr bwMode="auto">
            <a:xfrm>
              <a:off x="95533" y="2686903"/>
              <a:ext cx="8952933" cy="1484194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3352800" y="3124200"/>
              <a:ext cx="5562600" cy="228600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29652" y="3276600"/>
              <a:ext cx="5051948" cy="228600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49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Medicine “Blue Books”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604573"/>
            <a:ext cx="3452812" cy="486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MiChart</a:t>
            </a:r>
            <a:r>
              <a:rPr lang="en-US" dirty="0" smtClean="0"/>
              <a:t> (Epic) Order Sets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44418" r="66597" b="30747"/>
          <a:stretch/>
        </p:blipFill>
        <p:spPr bwMode="auto">
          <a:xfrm>
            <a:off x="170351" y="1600200"/>
            <a:ext cx="889744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t="39642" r="66643" b="25970"/>
          <a:stretch/>
        </p:blipFill>
        <p:spPr bwMode="auto">
          <a:xfrm>
            <a:off x="1981200" y="3828198"/>
            <a:ext cx="5691116" cy="294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045458" y="3429000"/>
            <a:ext cx="1993142" cy="228600"/>
          </a:xfrm>
          <a:prstGeom prst="rect">
            <a:avLst/>
          </a:prstGeom>
          <a:solidFill>
            <a:srgbClr val="FFFF00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19600" y="5105400"/>
            <a:ext cx="1524000" cy="304800"/>
          </a:xfrm>
          <a:prstGeom prst="rect">
            <a:avLst/>
          </a:prstGeom>
          <a:solidFill>
            <a:srgbClr val="FFFF00">
              <a:alpha val="27843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66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5620424"/>
              </p:ext>
            </p:extLst>
          </p:nvPr>
        </p:nvGraphicFramePr>
        <p:xfrm>
          <a:off x="381000" y="20574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9600" y="3276600"/>
            <a:ext cx="2362200" cy="1600200"/>
          </a:xfrm>
          <a:prstGeom prst="roundRect">
            <a:avLst/>
          </a:prstGeom>
          <a:noFill/>
          <a:ln w="8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Education, education, education!</a:t>
            </a:r>
          </a:p>
          <a:p>
            <a:pPr lvl="1"/>
            <a:r>
              <a:rPr lang="en-US" dirty="0" smtClean="0"/>
              <a:t>Live sessions</a:t>
            </a:r>
          </a:p>
          <a:p>
            <a:pPr lvl="1"/>
            <a:r>
              <a:rPr lang="en-US" dirty="0" smtClean="0"/>
              <a:t>Email communications</a:t>
            </a:r>
          </a:p>
          <a:p>
            <a:pPr lvl="1"/>
            <a:r>
              <a:rPr lang="en-US" dirty="0" smtClean="0"/>
              <a:t>Specialized training</a:t>
            </a:r>
          </a:p>
          <a:p>
            <a:r>
              <a:rPr lang="en-US" dirty="0" smtClean="0"/>
              <a:t>Collaboration is key!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2209800" y="1371600"/>
            <a:ext cx="662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1B36"/>
                </a:solidFill>
                <a:latin typeface="Helvetica"/>
                <a:ea typeface="ＭＳ Ｐゴシック" pitchFamily="34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696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1D58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4400" dirty="0" smtClean="0">
                <a:latin typeface="+mj-lt"/>
              </a:rPr>
              <a:t>Questions?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/>
              <a:t>Twisha S. Patel, </a:t>
            </a:r>
            <a:r>
              <a:rPr lang="en-US" sz="2400" b="1" dirty="0" err="1"/>
              <a:t>PharmD</a:t>
            </a:r>
            <a:r>
              <a:rPr lang="en-US" sz="2400" b="1" dirty="0"/>
              <a:t>, BCPS</a:t>
            </a:r>
          </a:p>
          <a:p>
            <a:pPr eaLnBrk="1" hangingPunct="1">
              <a:defRPr/>
            </a:pPr>
            <a:r>
              <a:rPr lang="en-US" sz="2400" dirty="0"/>
              <a:t>Clinical Specialist, Infectious </a:t>
            </a:r>
            <a:r>
              <a:rPr lang="en-US" sz="2400" dirty="0" smtClean="0"/>
              <a:t>Diseases</a:t>
            </a:r>
          </a:p>
          <a:p>
            <a:pPr eaLnBrk="1" hangingPunct="1">
              <a:defRPr/>
            </a:pPr>
            <a:r>
              <a:rPr lang="en-US" sz="2400" dirty="0" smtClean="0"/>
              <a:t>twishap@med.umich.edu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7244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b="1" dirty="0" smtClean="0"/>
              <a:t>Historical Practice</a:t>
            </a:r>
            <a:r>
              <a:rPr lang="en-US" dirty="0" smtClean="0"/>
              <a:t>: 2004-2016 </a:t>
            </a:r>
            <a:r>
              <a:rPr lang="en-US" dirty="0"/>
              <a:t>institutional </a:t>
            </a:r>
            <a:r>
              <a:rPr lang="en-US" dirty="0" smtClean="0"/>
              <a:t>guidelines recommended </a:t>
            </a:r>
            <a:r>
              <a:rPr lang="en-US" dirty="0"/>
              <a:t>starting </a:t>
            </a:r>
            <a:r>
              <a:rPr lang="en-US" dirty="0" smtClean="0"/>
              <a:t>beta-lactam antibiotics between </a:t>
            </a:r>
            <a:r>
              <a:rPr lang="en-US" dirty="0"/>
              <a:t>30-60 </a:t>
            </a:r>
            <a:r>
              <a:rPr lang="en-US" dirty="0" smtClean="0"/>
              <a:t>minutes and vancomycin between 60-120 minutes.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81000" y="3276600"/>
            <a:ext cx="8458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1B36"/>
                </a:solidFill>
                <a:latin typeface="Helvetica"/>
                <a:ea typeface="ＭＳ Ｐゴシック" pitchFamily="34" charset="-128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1B36"/>
                </a:solidFill>
                <a:latin typeface="Helvetica"/>
                <a:ea typeface="ＭＳ Ｐゴシック" pitchFamily="34" charset="-128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1B36"/>
                </a:solidFill>
                <a:latin typeface="Helvetica"/>
                <a:ea typeface="ＭＳ Ｐゴシック" pitchFamily="34" charset="-128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1B36"/>
                </a:solidFill>
                <a:latin typeface="Helvetica"/>
                <a:ea typeface="ＭＳ Ｐゴシック" pitchFamily="34" charset="-128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B36"/>
                </a:solidFill>
                <a:latin typeface="Helvetica"/>
                <a:ea typeface="ＭＳ Ｐゴシック" pitchFamily="34" charset="-128"/>
                <a:cs typeface="Helvetic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1D5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1D5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1D5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1D58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 smtClean="0"/>
              <a:t>Several </a:t>
            </a:r>
            <a:r>
              <a:rPr lang="en-US" sz="2800" b="1" kern="0" dirty="0" smtClean="0"/>
              <a:t>questions</a:t>
            </a:r>
            <a:r>
              <a:rPr lang="en-US" sz="2800" kern="0" dirty="0" smtClean="0"/>
              <a:t> raised:</a:t>
            </a:r>
          </a:p>
          <a:p>
            <a:pPr lvl="1"/>
            <a:r>
              <a:rPr lang="en-US" sz="2400" kern="0" dirty="0" smtClean="0"/>
              <a:t>How much of the antibiotic needs to be infused prior to incision?</a:t>
            </a:r>
          </a:p>
          <a:p>
            <a:pPr lvl="1"/>
            <a:r>
              <a:rPr lang="en-US" sz="2400" kern="0" dirty="0" smtClean="0"/>
              <a:t>Is 30 minutes prior to incision better or worse than 60 minutes prior to incision?</a:t>
            </a:r>
          </a:p>
          <a:p>
            <a:pPr lvl="1"/>
            <a:r>
              <a:rPr lang="en-US" sz="2400" kern="0" dirty="0" smtClean="0"/>
              <a:t>If administering as an IV push as opposed to infusion, how does that impact timing? </a:t>
            </a:r>
          </a:p>
          <a:p>
            <a:pPr lvl="1"/>
            <a:r>
              <a:rPr lang="en-US" sz="2400" kern="0" dirty="0" err="1" smtClean="0"/>
              <a:t>Etc</a:t>
            </a:r>
            <a:r>
              <a:rPr lang="en-US" sz="2400" kern="0" dirty="0" smtClean="0"/>
              <a:t>…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972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7717198"/>
              </p:ext>
            </p:extLst>
          </p:nvPr>
        </p:nvGraphicFramePr>
        <p:xfrm>
          <a:off x="381000" y="20574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200400" y="3276600"/>
            <a:ext cx="2362200" cy="1600200"/>
          </a:xfrm>
          <a:prstGeom prst="roundRect">
            <a:avLst/>
          </a:prstGeom>
          <a:noFill/>
          <a:ln w="8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timing even matter?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Pre-op vs. Post-op</a:t>
            </a:r>
            <a:endParaRPr lang="en-US" sz="2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20487492"/>
              </p:ext>
            </p:extLst>
          </p:nvPr>
        </p:nvGraphicFramePr>
        <p:xfrm>
          <a:off x="914400" y="2057400"/>
          <a:ext cx="7620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6096000"/>
            <a:ext cx="495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Hours </a:t>
            </a:r>
            <a:r>
              <a:rPr lang="en-US" b="1" dirty="0" smtClean="0">
                <a:solidFill>
                  <a:schemeClr val="accent1"/>
                </a:solidFill>
              </a:rPr>
              <a:t>Before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After</a:t>
            </a:r>
            <a:r>
              <a:rPr lang="en-US" dirty="0" smtClean="0"/>
              <a:t> Incision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790700" y="3709348"/>
            <a:ext cx="495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Cases of Infection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7571" y="2267691"/>
            <a:ext cx="334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p</a:t>
            </a:r>
            <a:r>
              <a:rPr lang="en-US" sz="2000" b="1" dirty="0" smtClean="0">
                <a:latin typeface="Calibri" panose="020F0502020204030204" pitchFamily="34" charset="0"/>
              </a:rPr>
              <a:t> = 0.01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7209" y="6577583"/>
            <a:ext cx="3546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+mj-lt"/>
              </a:rPr>
              <a:t>Stone HH, et al., Ann </a:t>
            </a:r>
            <a:r>
              <a:rPr lang="en-US" sz="1200" b="1" dirty="0" err="1" smtClean="0">
                <a:latin typeface="+mj-lt"/>
              </a:rPr>
              <a:t>Surg</a:t>
            </a:r>
            <a:r>
              <a:rPr lang="en-US" sz="1200" b="1" dirty="0" smtClean="0">
                <a:latin typeface="+mj-lt"/>
              </a:rPr>
              <a:t> 1976;184(4):443-452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24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Study - 1992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04033"/>
              </p:ext>
            </p:extLst>
          </p:nvPr>
        </p:nvGraphicFramePr>
        <p:xfrm>
          <a:off x="228600" y="1790373"/>
          <a:ext cx="8229600" cy="39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093740" y="5748545"/>
            <a:ext cx="1057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2-24 </a:t>
            </a:r>
            <a:r>
              <a:rPr lang="en-US" sz="1400" b="1" dirty="0">
                <a:latin typeface="Calibri" panose="020F0502020204030204" pitchFamily="34" charset="0"/>
              </a:rPr>
              <a:t>hour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pre-incision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748545"/>
            <a:ext cx="1057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0-2 hours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pre-incision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8113" y="5752177"/>
            <a:ext cx="1296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within </a:t>
            </a:r>
            <a:r>
              <a:rPr lang="en-US" sz="1400" b="1" dirty="0">
                <a:latin typeface="Calibri" panose="020F0502020204030204" pitchFamily="34" charset="0"/>
              </a:rPr>
              <a:t>3 hours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post-incision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5869" y="5725377"/>
            <a:ext cx="1134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&gt;3 hours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post-incision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6577583"/>
            <a:ext cx="4658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latin typeface="+mj-lt"/>
              </a:rPr>
              <a:t>Classen</a:t>
            </a:r>
            <a:r>
              <a:rPr lang="en-US" sz="1200" b="1" dirty="0" smtClean="0">
                <a:latin typeface="+mj-lt"/>
              </a:rPr>
              <a:t> DC, </a:t>
            </a:r>
            <a:r>
              <a:rPr lang="en-US" sz="1200" b="1" dirty="0" smtClean="0">
                <a:latin typeface="+mj-lt"/>
              </a:rPr>
              <a:t>et al., </a:t>
            </a:r>
            <a:r>
              <a:rPr lang="en-US" sz="1200" b="1" dirty="0">
                <a:latin typeface="+mj-lt"/>
              </a:rPr>
              <a:t>N </a:t>
            </a:r>
            <a:r>
              <a:rPr lang="en-US" sz="1200" b="1" dirty="0" err="1">
                <a:latin typeface="+mj-lt"/>
              </a:rPr>
              <a:t>Engl</a:t>
            </a:r>
            <a:r>
              <a:rPr lang="en-US" sz="1200" b="1" dirty="0">
                <a:latin typeface="+mj-lt"/>
              </a:rPr>
              <a:t> J Med </a:t>
            </a:r>
            <a:r>
              <a:rPr lang="en-US" sz="1200" b="1" dirty="0" smtClean="0">
                <a:latin typeface="+mj-lt"/>
              </a:rPr>
              <a:t>1992;326</a:t>
            </a:r>
            <a:r>
              <a:rPr lang="en-US" sz="1200" b="1" dirty="0">
                <a:latin typeface="+mj-lt"/>
              </a:rPr>
              <a:t>: 281–86.</a:t>
            </a:r>
            <a:endParaRPr lang="en-US" sz="1200" b="1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38400" y="1905000"/>
            <a:ext cx="3890269" cy="4672583"/>
            <a:chOff x="2438400" y="1905000"/>
            <a:chExt cx="3890269" cy="467258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743200" y="4038600"/>
              <a:ext cx="1600200" cy="2538983"/>
            </a:xfrm>
            <a:prstGeom prst="rect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 bwMode="auto">
            <a:xfrm flipV="1">
              <a:off x="3543300" y="3429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2438400" y="1905000"/>
              <a:ext cx="38902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2016 WHO guidelines </a:t>
              </a:r>
              <a:r>
                <a:rPr lang="en-US" dirty="0" smtClean="0">
                  <a:solidFill>
                    <a:srgbClr val="C00000"/>
                  </a:solidFill>
                </a:rPr>
                <a:t>call for timing &lt;120 minutes or &lt;60 minutes for antibiotics with short half-lives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3200400" y="3429000"/>
            <a:ext cx="1752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86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 </a:t>
            </a:r>
            <a:r>
              <a:rPr lang="en-US" dirty="0" smtClean="0"/>
              <a:t>Parameters – </a:t>
            </a:r>
            <a:br>
              <a:rPr lang="en-US" dirty="0" smtClean="0"/>
            </a:br>
            <a:r>
              <a:rPr lang="en-US" dirty="0" smtClean="0"/>
              <a:t>Commonly Used Antimicrobials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49944"/>
              </p:ext>
            </p:extLst>
          </p:nvPr>
        </p:nvGraphicFramePr>
        <p:xfrm>
          <a:off x="114300" y="1670473"/>
          <a:ext cx="8915400" cy="4425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6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5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69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593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 pitchFamily="34" charset="0"/>
                        </a:rPr>
                        <a:t>Antimicrobial</a:t>
                      </a:r>
                      <a:endParaRPr lang="en-US" sz="1600" dirty="0">
                        <a:latin typeface="Helvetica" pitchFamily="34" charset="0"/>
                      </a:endParaRPr>
                    </a:p>
                  </a:txBody>
                  <a:tcPr anchor="ctr">
                    <a:solidFill>
                      <a:srgbClr val="001A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 pitchFamily="34" charset="0"/>
                        </a:rPr>
                        <a:t>Time</a:t>
                      </a:r>
                      <a:r>
                        <a:rPr lang="en-US" sz="1600" baseline="0" dirty="0" smtClean="0">
                          <a:latin typeface="Helvetica" pitchFamily="34" charset="0"/>
                        </a:rPr>
                        <a:t> to peak, serum</a:t>
                      </a:r>
                      <a:endParaRPr lang="en-US" sz="1600" dirty="0">
                        <a:latin typeface="Helvetica" pitchFamily="34" charset="0"/>
                      </a:endParaRPr>
                    </a:p>
                  </a:txBody>
                  <a:tcPr anchor="ctr">
                    <a:solidFill>
                      <a:srgbClr val="001A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 pitchFamily="34" charset="0"/>
                        </a:rPr>
                        <a:t>Time to peak,</a:t>
                      </a:r>
                      <a:r>
                        <a:rPr lang="en-US" sz="1600" baseline="0" dirty="0" smtClean="0">
                          <a:latin typeface="Helvetica" pitchFamily="34" charset="0"/>
                        </a:rPr>
                        <a:t> tissue</a:t>
                      </a:r>
                      <a:endParaRPr lang="en-US" sz="1600" dirty="0">
                        <a:latin typeface="Helvetica" pitchFamily="34" charset="0"/>
                      </a:endParaRPr>
                    </a:p>
                  </a:txBody>
                  <a:tcPr anchor="ctr">
                    <a:solidFill>
                      <a:srgbClr val="001A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 pitchFamily="34" charset="0"/>
                        </a:rPr>
                        <a:t>Distribution</a:t>
                      </a:r>
                      <a:endParaRPr lang="en-US" sz="1600" dirty="0">
                        <a:latin typeface="Helvetica" pitchFamily="34" charset="0"/>
                      </a:endParaRPr>
                    </a:p>
                  </a:txBody>
                  <a:tcPr anchor="ctr">
                    <a:solidFill>
                      <a:srgbClr val="001A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 pitchFamily="34" charset="0"/>
                        </a:rPr>
                        <a:t>Protein binding</a:t>
                      </a:r>
                      <a:endParaRPr lang="en-US" sz="1600" dirty="0">
                        <a:latin typeface="Helvetica" pitchFamily="34" charset="0"/>
                      </a:endParaRPr>
                    </a:p>
                  </a:txBody>
                  <a:tcPr anchor="ctr">
                    <a:solidFill>
                      <a:srgbClr val="001A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vetica" pitchFamily="34" charset="0"/>
                        </a:rPr>
                        <a:t>Elimination</a:t>
                      </a:r>
                      <a:endParaRPr lang="en-US" sz="1600" dirty="0">
                        <a:latin typeface="Helvetica" pitchFamily="34" charset="0"/>
                      </a:endParaRPr>
                    </a:p>
                  </a:txBody>
                  <a:tcPr anchor="ctr">
                    <a:solidFill>
                      <a:srgbClr val="001A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Helvetica" pitchFamily="34" charset="0"/>
                        </a:rPr>
                        <a:t>t</a:t>
                      </a:r>
                      <a:r>
                        <a:rPr lang="en-US" sz="1600" baseline="0" dirty="0" smtClean="0">
                          <a:latin typeface="Helvetica" pitchFamily="34" charset="0"/>
                        </a:rPr>
                        <a:t> ½ </a:t>
                      </a:r>
                      <a:endParaRPr lang="en-US" sz="1600" dirty="0">
                        <a:latin typeface="Helvetica" pitchFamily="34" charset="0"/>
                      </a:endParaRPr>
                    </a:p>
                  </a:txBody>
                  <a:tcPr anchor="ctr">
                    <a:solidFill>
                      <a:srgbClr val="001A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3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Cefazolin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10-20 min 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Up to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1 </a:t>
                      </a:r>
                      <a:r>
                        <a:rPr lang="en-US" sz="1800" baseline="0" dirty="0" err="1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hr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Widely into most body tissues</a:t>
                      </a:r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 &amp; fluids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84%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Renal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(80-100% unchanged)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1.8 </a:t>
                      </a:r>
                      <a:r>
                        <a:rPr lang="en-US" sz="1800" dirty="0" err="1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hrs</a:t>
                      </a:r>
                      <a:endParaRPr lang="en-US" sz="1800" dirty="0" smtClean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93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Cefuroxime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35</a:t>
                      </a:r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Lower in bone &amp; body tissue </a:t>
                      </a:r>
                      <a:r>
                        <a:rPr lang="en-US" sz="1800" dirty="0" err="1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vs.serum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50%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Renal (89%)</a:t>
                      </a:r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1.3</a:t>
                      </a:r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hrs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93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Vancomycin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1</a:t>
                      </a:r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hr</a:t>
                      </a:r>
                      <a:endParaRPr lang="en-US" sz="1800" dirty="0" smtClean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Up to 3.5 </a:t>
                      </a:r>
                      <a:r>
                        <a:rPr lang="en-US" sz="1800" dirty="0" err="1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hr</a:t>
                      </a:r>
                      <a:endParaRPr lang="en-US" sz="1800" dirty="0" smtClean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Lower in fat, sternum &amp; bone vs. tissue/ serum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55%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Renal</a:t>
                      </a:r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4-6</a:t>
                      </a:r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hrs</a:t>
                      </a:r>
                      <a:endParaRPr lang="en-US" sz="1800" baseline="0" dirty="0" smtClean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  <a:p>
                      <a:pPr algn="ctr"/>
                      <a:endParaRPr lang="en-US" sz="1800" baseline="0" dirty="0" smtClean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(5-13 </a:t>
                      </a:r>
                      <a:r>
                        <a:rPr lang="en-US" sz="1800" baseline="0" dirty="0" err="1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hrs</a:t>
                      </a:r>
                      <a:r>
                        <a:rPr lang="en-US" sz="1800" baseline="0" dirty="0" smtClean="0">
                          <a:solidFill>
                            <a:srgbClr val="001B36"/>
                          </a:solidFill>
                          <a:latin typeface="Helvetica" pitchFamily="34" charset="0"/>
                        </a:rPr>
                        <a:t>)</a:t>
                      </a:r>
                      <a:endParaRPr lang="en-US" sz="1800" dirty="0">
                        <a:solidFill>
                          <a:srgbClr val="001B36"/>
                        </a:solidFill>
                        <a:latin typeface="Helvetic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15603" y="6096000"/>
            <a:ext cx="5410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001B36"/>
                </a:solidFill>
                <a:ea typeface="Helvetica Neue" charset="0"/>
                <a:cs typeface="Helvetica Neue" charset="0"/>
              </a:rPr>
              <a:t>Cefuroxime for Injection [prescribing information]. Schaumburg, IL: </a:t>
            </a:r>
            <a:r>
              <a:rPr lang="en-US" sz="900" b="1" dirty="0" err="1">
                <a:solidFill>
                  <a:srgbClr val="001B36"/>
                </a:solidFill>
                <a:ea typeface="Helvetica Neue" charset="0"/>
                <a:cs typeface="Helvetica Neue" charset="0"/>
              </a:rPr>
              <a:t>Sagent</a:t>
            </a:r>
            <a:r>
              <a:rPr lang="en-US" sz="900" b="1" dirty="0">
                <a:solidFill>
                  <a:srgbClr val="001B36"/>
                </a:solidFill>
                <a:ea typeface="Helvetica Neue" charset="0"/>
                <a:cs typeface="Helvetica Neue" charset="0"/>
              </a:rPr>
              <a:t>; 2010</a:t>
            </a:r>
          </a:p>
          <a:p>
            <a:pPr algn="r"/>
            <a:r>
              <a:rPr lang="en-US" sz="900" b="1" dirty="0">
                <a:solidFill>
                  <a:srgbClr val="001B36"/>
                </a:solidFill>
                <a:ea typeface="Helvetica Neue" charset="0"/>
                <a:cs typeface="Helvetica Neue" charset="0"/>
              </a:rPr>
              <a:t>Metronidazole for Injection [prescribing information]. Deerfield, IL: Baxter; 2015</a:t>
            </a:r>
          </a:p>
          <a:p>
            <a:pPr algn="r"/>
            <a:r>
              <a:rPr lang="en-US" sz="900" b="1" dirty="0" err="1" smtClean="0">
                <a:solidFill>
                  <a:srgbClr val="001B36"/>
                </a:solidFill>
                <a:latin typeface="+mj-lt"/>
                <a:ea typeface="Helvetica Neue" charset="0"/>
                <a:cs typeface="Helvetica Neue" charset="0"/>
              </a:rPr>
              <a:t>Bratzler</a:t>
            </a:r>
            <a:r>
              <a:rPr lang="en-US" sz="900" b="1" dirty="0" smtClean="0">
                <a:solidFill>
                  <a:srgbClr val="001B36"/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r>
              <a:rPr lang="en-US" sz="900" b="1" dirty="0" smtClean="0">
                <a:solidFill>
                  <a:srgbClr val="001B36"/>
                </a:solidFill>
                <a:latin typeface="+mj-lt"/>
                <a:ea typeface="Helvetica Neue" charset="0"/>
                <a:cs typeface="Helvetica Neue" charset="0"/>
              </a:rPr>
              <a:t>DW, et al., Am J Health-</a:t>
            </a:r>
            <a:r>
              <a:rPr lang="en-US" sz="900" b="1" dirty="0" err="1" smtClean="0">
                <a:solidFill>
                  <a:srgbClr val="001B36"/>
                </a:solidFill>
                <a:latin typeface="+mj-lt"/>
                <a:ea typeface="Helvetica Neue" charset="0"/>
                <a:cs typeface="Helvetica Neue" charset="0"/>
              </a:rPr>
              <a:t>Syst</a:t>
            </a:r>
            <a:r>
              <a:rPr lang="en-US" sz="900" b="1" dirty="0" smtClean="0">
                <a:solidFill>
                  <a:srgbClr val="001B36"/>
                </a:solidFill>
                <a:latin typeface="+mj-lt"/>
                <a:ea typeface="Helvetica Neue" charset="0"/>
                <a:cs typeface="Helvetica Neue" charset="0"/>
              </a:rPr>
              <a:t> Pharm 2013;70:195-283</a:t>
            </a:r>
          </a:p>
          <a:p>
            <a:pPr algn="r"/>
            <a:r>
              <a:rPr lang="en-US" sz="900" b="1" dirty="0">
                <a:solidFill>
                  <a:srgbClr val="001B36"/>
                </a:solidFill>
                <a:latin typeface="+mj-lt"/>
                <a:ea typeface="Helvetica Neue" charset="0"/>
                <a:cs typeface="Helvetica Neue" charset="0"/>
              </a:rPr>
              <a:t>Cefazolin for Injection [prescribing information]. Schaumberg, IL</a:t>
            </a:r>
            <a:r>
              <a:rPr lang="en-US" sz="900" b="1" dirty="0" smtClean="0">
                <a:solidFill>
                  <a:srgbClr val="001B36"/>
                </a:solidFill>
                <a:latin typeface="+mj-lt"/>
                <a:ea typeface="Helvetica Neue" charset="0"/>
                <a:cs typeface="Helvetica Neue" charset="0"/>
              </a:rPr>
              <a:t>: </a:t>
            </a:r>
            <a:r>
              <a:rPr lang="en-US" sz="900" b="1" dirty="0" err="1" smtClean="0">
                <a:solidFill>
                  <a:srgbClr val="001B36"/>
                </a:solidFill>
                <a:latin typeface="+mj-lt"/>
                <a:ea typeface="Helvetica Neue" charset="0"/>
                <a:cs typeface="Helvetica Neue" charset="0"/>
              </a:rPr>
              <a:t>Sagent</a:t>
            </a:r>
            <a:r>
              <a:rPr lang="en-US" sz="900" b="1" dirty="0" smtClean="0">
                <a:solidFill>
                  <a:srgbClr val="001B36"/>
                </a:solidFill>
                <a:latin typeface="+mj-lt"/>
                <a:ea typeface="Helvetica Neue" charset="0"/>
                <a:cs typeface="Helvetica Neue" charset="0"/>
              </a:rPr>
              <a:t>; 2013</a:t>
            </a:r>
            <a:endParaRPr lang="en-US" sz="900" b="1" dirty="0">
              <a:solidFill>
                <a:srgbClr val="001B36"/>
              </a:solidFill>
              <a:latin typeface="+mj-lt"/>
            </a:endParaRPr>
          </a:p>
          <a:p>
            <a:pPr algn="r"/>
            <a:r>
              <a:rPr lang="en-US" sz="900" b="1" dirty="0" smtClean="0">
                <a:solidFill>
                  <a:srgbClr val="001B36"/>
                </a:solidFill>
                <a:latin typeface="+mj-lt"/>
              </a:rPr>
              <a:t>Vancomycin for Injection [prescribing information]. Lake Forest, </a:t>
            </a:r>
            <a:r>
              <a:rPr lang="en-US" sz="900" b="1" dirty="0" err="1" smtClean="0">
                <a:solidFill>
                  <a:srgbClr val="001B36"/>
                </a:solidFill>
                <a:latin typeface="+mj-lt"/>
              </a:rPr>
              <a:t>IL:Akorn-Strides</a:t>
            </a:r>
            <a:r>
              <a:rPr lang="en-US" sz="900" b="1" dirty="0" smtClean="0">
                <a:solidFill>
                  <a:srgbClr val="001B36"/>
                </a:solidFill>
                <a:latin typeface="+mj-lt"/>
              </a:rPr>
              <a:t>, LLC; 2009</a:t>
            </a:r>
            <a:endParaRPr lang="en-US" sz="900" b="1" dirty="0">
              <a:solidFill>
                <a:srgbClr val="001B3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54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ASHP Surgical Prophylaxis </a:t>
            </a:r>
            <a:r>
              <a:rPr lang="en-US" dirty="0" smtClean="0"/>
              <a:t>Guidelines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362700" cy="250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65532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+mj-lt"/>
              </a:rPr>
              <a:t>Bratzler</a:t>
            </a:r>
            <a:r>
              <a:rPr lang="en-US" sz="1200" b="1" dirty="0" smtClean="0">
                <a:latin typeface="+mj-lt"/>
              </a:rPr>
              <a:t> DW, et al., Am J Health-</a:t>
            </a:r>
            <a:r>
              <a:rPr lang="en-US" sz="1200" b="1" dirty="0" err="1" smtClean="0">
                <a:latin typeface="+mj-lt"/>
              </a:rPr>
              <a:t>Syst</a:t>
            </a:r>
            <a:r>
              <a:rPr lang="en-US" sz="1200" b="1" dirty="0" smtClean="0">
                <a:latin typeface="+mj-lt"/>
              </a:rPr>
              <a:t> Pharm 2013;70:195-283</a:t>
            </a:r>
            <a:endParaRPr lang="en-US" sz="1200" b="1" dirty="0"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3911942"/>
              </p:ext>
            </p:extLst>
          </p:nvPr>
        </p:nvGraphicFramePr>
        <p:xfrm>
          <a:off x="381000" y="4343400"/>
          <a:ext cx="8382000" cy="217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2438400"/>
            <a:ext cx="3429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Recommendation </a:t>
            </a:r>
          </a:p>
          <a:p>
            <a:r>
              <a:rPr lang="en-US" b="1" u="sng" dirty="0" smtClean="0"/>
              <a:t>(most antimicrobials): </a:t>
            </a:r>
          </a:p>
          <a:p>
            <a:r>
              <a:rPr lang="en-US" b="1" dirty="0" smtClean="0"/>
              <a:t>within 60 minutes of incision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160460"/>
            <a:ext cx="3581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Increasing interest in narrowing the window!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09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Timing and SSI 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51337"/>
            <a:ext cx="8458200" cy="1015663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 Neue" charset="0"/>
                <a:ea typeface="Helvetica Neue" charset="0"/>
                <a:cs typeface="Helvetica Neue" charset="0"/>
              </a:rPr>
              <a:t>Odds ratio of SSI from 32,459 patients </a:t>
            </a:r>
            <a:r>
              <a:rPr lang="en-US" sz="2000" b="1" dirty="0" smtClean="0">
                <a:latin typeface="Helvetica Neue"/>
                <a:ea typeface="Helvetica Neue" charset="0"/>
                <a:cs typeface="Helvetica Neue" charset="0"/>
              </a:rPr>
              <a:t>undergoing </a:t>
            </a:r>
            <a:r>
              <a:rPr lang="en-US" sz="2000" b="1" dirty="0" smtClean="0">
                <a:latin typeface="Helvetica Neue"/>
              </a:rPr>
              <a:t>hip </a:t>
            </a:r>
            <a:r>
              <a:rPr lang="en-US" sz="2000" b="1" dirty="0">
                <a:latin typeface="Helvetica Neue"/>
              </a:rPr>
              <a:t>or knee arthroplasty, colorectal surgical procedures,</a:t>
            </a:r>
          </a:p>
          <a:p>
            <a:pPr algn="ctr"/>
            <a:r>
              <a:rPr lang="en-US" sz="2000" b="1" dirty="0">
                <a:latin typeface="Helvetica Neue"/>
              </a:rPr>
              <a:t>arterial vascular surgical procedures, and </a:t>
            </a:r>
            <a:r>
              <a:rPr lang="en-US" sz="2000" b="1" dirty="0" smtClean="0">
                <a:latin typeface="Helvetica Neue"/>
              </a:rPr>
              <a:t>hysterectomy</a:t>
            </a:r>
            <a:r>
              <a:rPr lang="en-US" sz="2000" b="1" dirty="0" smtClean="0">
                <a:latin typeface="Helvetica Neue"/>
                <a:ea typeface="Helvetica Neue" charset="0"/>
                <a:cs typeface="Helvetica Neue" charset="0"/>
              </a:rPr>
              <a:t> </a:t>
            </a:r>
            <a:endParaRPr lang="en-US" sz="2000" b="1" dirty="0">
              <a:latin typeface="Helvetica Neue"/>
              <a:ea typeface="Helvetica Neue" charset="0"/>
              <a:cs typeface="Helvetica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230"/>
          <a:stretch/>
        </p:blipFill>
        <p:spPr>
          <a:xfrm>
            <a:off x="1066800" y="2819400"/>
            <a:ext cx="6172199" cy="3766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1" y="65532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1B36"/>
                </a:solidFill>
                <a:latin typeface="+mj-lt"/>
              </a:rPr>
              <a:t>Hawn et al. JAMA Surg. 2013; 148(7): 649-657</a:t>
            </a:r>
            <a:endParaRPr lang="en-US" sz="1200" b="1" dirty="0">
              <a:solidFill>
                <a:srgbClr val="001B3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43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UM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20001</TotalTime>
  <Words>686</Words>
  <Application>Microsoft Office PowerPoint</Application>
  <PresentationFormat>On-screen Show (4:3)</PresentationFormat>
  <Paragraphs>144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UM Master</vt:lpstr>
      <vt:lpstr>Lessons Learned: Improving Surgical Antibiotic Prophylaxis Timing</vt:lpstr>
      <vt:lpstr>Overview</vt:lpstr>
      <vt:lpstr>Identifying the Problem</vt:lpstr>
      <vt:lpstr>Overview</vt:lpstr>
      <vt:lpstr>Does timing even matter? Pre-op vs. Post-op</vt:lpstr>
      <vt:lpstr>Landmark Study - 1992</vt:lpstr>
      <vt:lpstr>PK Parameters –  Commonly Used Antimicrobials</vt:lpstr>
      <vt:lpstr>ASHP Surgical Prophylaxis Guidelines</vt:lpstr>
      <vt:lpstr>Antibiotic Timing and SSI Rates</vt:lpstr>
      <vt:lpstr>Antibiotic Timing and SSI Rates</vt:lpstr>
      <vt:lpstr>Hot Off the Press!</vt:lpstr>
      <vt:lpstr>Hot Off the Press!</vt:lpstr>
      <vt:lpstr>Overview</vt:lpstr>
      <vt:lpstr>New Antibiotic Timing Recommendations as of 2016</vt:lpstr>
      <vt:lpstr>Stewardship Website</vt:lpstr>
      <vt:lpstr>Stewardship Website</vt:lpstr>
      <vt:lpstr>PowerPoint Presentation</vt:lpstr>
      <vt:lpstr>Michigan Medicine “Blue Books”</vt:lpstr>
      <vt:lpstr>MiChart (Epic) Order Sets</vt:lpstr>
      <vt:lpstr>Other Strategies</vt:lpstr>
      <vt:lpstr>PowerPoint Presentation</vt:lpstr>
    </vt:vector>
  </TitlesOfParts>
  <Company>Chris Colcer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Colcer</dc:creator>
  <cp:lastModifiedBy>Patel, Twisha</cp:lastModifiedBy>
  <cp:revision>695</cp:revision>
  <cp:lastPrinted>2015-01-16T15:37:06Z</cp:lastPrinted>
  <dcterms:created xsi:type="dcterms:W3CDTF">2016-09-28T08:37:46Z</dcterms:created>
  <dcterms:modified xsi:type="dcterms:W3CDTF">2017-07-21T00:35:16Z</dcterms:modified>
</cp:coreProperties>
</file>