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8" r:id="rId3"/>
    <p:sldId id="259" r:id="rId4"/>
    <p:sldId id="260" r:id="rId5"/>
    <p:sldId id="279" r:id="rId6"/>
    <p:sldId id="261" r:id="rId7"/>
    <p:sldId id="262" r:id="rId8"/>
    <p:sldId id="280" r:id="rId9"/>
    <p:sldId id="290" r:id="rId10"/>
    <p:sldId id="281" r:id="rId11"/>
    <p:sldId id="282" r:id="rId12"/>
    <p:sldId id="286" r:id="rId13"/>
    <p:sldId id="287" r:id="rId14"/>
    <p:sldId id="264" r:id="rId15"/>
    <p:sldId id="283" r:id="rId16"/>
    <p:sldId id="293" r:id="rId17"/>
    <p:sldId id="284" r:id="rId18"/>
    <p:sldId id="300" r:id="rId19"/>
    <p:sldId id="263" r:id="rId20"/>
    <p:sldId id="265" r:id="rId21"/>
    <p:sldId id="285" r:id="rId22"/>
    <p:sldId id="303" r:id="rId23"/>
    <p:sldId id="291" r:id="rId24"/>
    <p:sldId id="304" r:id="rId25"/>
    <p:sldId id="328" r:id="rId26"/>
    <p:sldId id="296" r:id="rId27"/>
    <p:sldId id="297" r:id="rId28"/>
    <p:sldId id="298" r:id="rId29"/>
    <p:sldId id="326" r:id="rId30"/>
    <p:sldId id="307" r:id="rId31"/>
    <p:sldId id="306" r:id="rId32"/>
    <p:sldId id="308" r:id="rId33"/>
    <p:sldId id="309" r:id="rId34"/>
    <p:sldId id="310" r:id="rId35"/>
    <p:sldId id="311" r:id="rId36"/>
    <p:sldId id="312" r:id="rId37"/>
    <p:sldId id="321" r:id="rId38"/>
    <p:sldId id="322" r:id="rId39"/>
    <p:sldId id="318" r:id="rId40"/>
    <p:sldId id="317" r:id="rId41"/>
    <p:sldId id="313" r:id="rId42"/>
    <p:sldId id="329" r:id="rId43"/>
    <p:sldId id="327" r:id="rId44"/>
    <p:sldId id="319" r:id="rId45"/>
    <p:sldId id="323" r:id="rId46"/>
    <p:sldId id="324" r:id="rId47"/>
    <p:sldId id="266" r:id="rId48"/>
    <p:sldId id="277" r:id="rId49"/>
    <p:sldId id="325" r:id="rId50"/>
    <p:sldId id="294" r:id="rId51"/>
    <p:sldId id="33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BF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3" autoAdjust="0"/>
    <p:restoredTop sz="78329" autoAdjust="0"/>
  </p:normalViewPr>
  <p:slideViewPr>
    <p:cSldViewPr snapToGrid="0" snapToObjects="1">
      <p:cViewPr>
        <p:scale>
          <a:sx n="108" d="100"/>
          <a:sy n="108" d="100"/>
        </p:scale>
        <p:origin x="-1616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0" d="100"/>
        <a:sy n="210" d="100"/>
      </p:scale>
      <p:origin x="0" y="20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SICU CLABSI Rates 2007-2014</a:t>
            </a:r>
          </a:p>
        </c:rich>
      </c:tx>
      <c:layout>
        <c:manualLayout>
          <c:xMode val="edge"/>
          <c:yMode val="edge"/>
          <c:x val="0.330965909090909"/>
          <c:y val="0.0378006872852234"/>
        </c:manualLayout>
      </c:layout>
      <c:overlay val="0"/>
      <c:spPr>
        <a:solidFill>
          <a:srgbClr val="FFFFFF"/>
        </a:solidFill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980113636363636"/>
          <c:y val="0.230241322491552"/>
          <c:w val="0.882102272727273"/>
          <c:h val="0.6013765885973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SICU!$D$45</c:f>
              <c:strCache>
                <c:ptCount val="1"/>
                <c:pt idx="0">
                  <c:v>CLABSI/1000 line days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SICU!$A$46:$A$53</c:f>
              <c:strCache>
                <c:ptCount val="8"/>
                <c:pt idx="0">
                  <c:v>2007 (N=18)</c:v>
                </c:pt>
                <c:pt idx="1">
                  <c:v>2008 (N=12)</c:v>
                </c:pt>
                <c:pt idx="2">
                  <c:v>2009 (N=12)</c:v>
                </c:pt>
                <c:pt idx="3">
                  <c:v>2010 (N=11)</c:v>
                </c:pt>
                <c:pt idx="4">
                  <c:v>2011   (N=3)</c:v>
                </c:pt>
                <c:pt idx="5">
                  <c:v>2012   (N=6)</c:v>
                </c:pt>
                <c:pt idx="6">
                  <c:v>2013   (N=9)</c:v>
                </c:pt>
                <c:pt idx="7">
                  <c:v>2014   (N=2)</c:v>
                </c:pt>
              </c:strCache>
            </c:strRef>
          </c:cat>
          <c:val>
            <c:numRef>
              <c:f>SICU!$D$46:$D$53</c:f>
              <c:numCache>
                <c:formatCode>0.0</c:formatCode>
                <c:ptCount val="8"/>
                <c:pt idx="0">
                  <c:v>6.691449814126394</c:v>
                </c:pt>
                <c:pt idx="1">
                  <c:v>3.175443238952104</c:v>
                </c:pt>
                <c:pt idx="2">
                  <c:v>3.073770491803279</c:v>
                </c:pt>
                <c:pt idx="3">
                  <c:v>3.164556962025317</c:v>
                </c:pt>
                <c:pt idx="4">
                  <c:v>0.864055299539171</c:v>
                </c:pt>
                <c:pt idx="5">
                  <c:v>1.503759398496241</c:v>
                </c:pt>
                <c:pt idx="6">
                  <c:v>2.288911495422177</c:v>
                </c:pt>
                <c:pt idx="7">
                  <c:v>0.99009900990099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2715048"/>
        <c:axId val="-2041230344"/>
      </c:barChart>
      <c:catAx>
        <c:axId val="-2042715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412303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41230344"/>
        <c:scaling>
          <c:orientation val="minMax"/>
          <c:max val="14.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CLABSI Rate/1000 catheter days</a:t>
                </a:r>
              </a:p>
            </c:rich>
          </c:tx>
          <c:layout>
            <c:manualLayout>
              <c:xMode val="edge"/>
              <c:yMode val="edge"/>
              <c:x val="0.0227272727272727"/>
              <c:y val="0.17525845351805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42715048"/>
        <c:crosses val="autoZero"/>
        <c:crossBetween val="between"/>
        <c:majorUnit val="2.0"/>
        <c:minorUnit val="0.4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0.59142</cdr:x>
      <cdr:y>0.44411</cdr:y>
    </cdr:from>
    <cdr:to>
      <cdr:x>0.59142</cdr:x>
      <cdr:y>0.71437</cdr:y>
    </cdr:to>
    <cdr:cxnSp macro="">
      <cdr:nvCxnSpPr>
        <cdr:cNvPr id="5" name="Straight Arrow Connector 4"/>
        <cdr:cNvCxnSpPr/>
      </cdr:nvCxnSpPr>
      <cdr:spPr>
        <a:xfrm xmlns:a="http://schemas.openxmlformats.org/drawingml/2006/main">
          <a:off x="4101048" y="2165834"/>
          <a:ext cx="0" cy="1317982"/>
        </a:xfrm>
        <a:prstGeom xmlns:a="http://schemas.openxmlformats.org/drawingml/2006/main" prst="straightConnector1">
          <a:avLst/>
        </a:prstGeom>
        <a:ln xmlns:a="http://schemas.openxmlformats.org/drawingml/2006/main" w="76200" cmpd="sng">
          <a:noFill/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0.2148</cdr:x>
      <cdr:y>0.10187</cdr:y>
    </cdr:from>
    <cdr:to>
      <cdr:x>0.81284</cdr:x>
      <cdr:y>0.22806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604006" y="605118"/>
          <a:ext cx="4465947" cy="7495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 smtClean="0"/>
            <a:t>Surgical ICU Sepsis Rates  2007-2014</a:t>
          </a:r>
          <a:endParaRPr lang="en-US" sz="2000" dirty="0"/>
        </a:p>
        <a:p xmlns:a="http://schemas.openxmlformats.org/drawingml/2006/main">
          <a:pPr algn="ctr"/>
          <a:r>
            <a:rPr lang="en-US" sz="1600" dirty="0" smtClean="0"/>
            <a:t>Source Lab Blood cultures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0.26586</cdr:x>
      <cdr:y>0.40447</cdr:y>
    </cdr:from>
    <cdr:to>
      <cdr:x>0.26858</cdr:x>
      <cdr:y>0.61684</cdr:y>
    </cdr:to>
    <cdr:cxnSp macro="">
      <cdr:nvCxnSpPr>
        <cdr:cNvPr id="6" name="Straight Arrow Connector 5"/>
        <cdr:cNvCxnSpPr/>
      </cdr:nvCxnSpPr>
      <cdr:spPr>
        <a:xfrm xmlns:a="http://schemas.openxmlformats.org/drawingml/2006/main">
          <a:off x="2013683" y="2439764"/>
          <a:ext cx="20615" cy="1281014"/>
        </a:xfrm>
        <a:prstGeom xmlns:a="http://schemas.openxmlformats.org/drawingml/2006/main" prst="straightConnector1">
          <a:avLst/>
        </a:prstGeom>
        <a:ln xmlns:a="http://schemas.openxmlformats.org/drawingml/2006/main" w="76200" cmpd="sng">
          <a:solidFill>
            <a:srgbClr val="0080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0.55368</cdr:x>
      <cdr:y>0.40343</cdr:y>
    </cdr:from>
    <cdr:to>
      <cdr:x>0.55368</cdr:x>
      <cdr:y>0.67368</cdr:y>
    </cdr:to>
    <cdr:cxnSp macro="">
      <cdr:nvCxnSpPr>
        <cdr:cNvPr id="8" name="Straight Arrow Connector 7"/>
        <cdr:cNvCxnSpPr/>
      </cdr:nvCxnSpPr>
      <cdr:spPr>
        <a:xfrm xmlns:a="http://schemas.openxmlformats.org/drawingml/2006/main">
          <a:off x="4193716" y="2433458"/>
          <a:ext cx="0" cy="1630170"/>
        </a:xfrm>
        <a:prstGeom xmlns:a="http://schemas.openxmlformats.org/drawingml/2006/main" prst="straightConnector1">
          <a:avLst/>
        </a:prstGeom>
        <a:ln xmlns:a="http://schemas.openxmlformats.org/drawingml/2006/main" w="76200" cmpd="sng">
          <a:solidFill>
            <a:srgbClr val="FF66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0.23517</cdr:x>
      <cdr:y>0.01969</cdr:y>
    </cdr:from>
    <cdr:to>
      <cdr:x>0.78406</cdr:x>
      <cdr:y>0.09542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781259" y="118773"/>
          <a:ext cx="4157402" cy="45681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0.72545</cdr:x>
      <cdr:y>0.38713</cdr:y>
    </cdr:from>
    <cdr:to>
      <cdr:x>0.72545</cdr:x>
      <cdr:y>0.65738</cdr:y>
    </cdr:to>
    <cdr:cxnSp macro="">
      <cdr:nvCxnSpPr>
        <cdr:cNvPr id="11" name="Straight Arrow Connector 10"/>
        <cdr:cNvCxnSpPr/>
      </cdr:nvCxnSpPr>
      <cdr:spPr>
        <a:xfrm xmlns:a="http://schemas.openxmlformats.org/drawingml/2006/main">
          <a:off x="5494722" y="2335166"/>
          <a:ext cx="0" cy="1630170"/>
        </a:xfrm>
        <a:prstGeom xmlns:a="http://schemas.openxmlformats.org/drawingml/2006/main" prst="straightConnector1">
          <a:avLst/>
        </a:prstGeom>
        <a:ln xmlns:a="http://schemas.openxmlformats.org/drawingml/2006/main" w="76200" cmpd="sng">
          <a:solidFill>
            <a:srgbClr val="FFFF0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0.37143</cdr:x>
      <cdr:y>0.40447</cdr:y>
    </cdr:from>
    <cdr:to>
      <cdr:x>0.3731</cdr:x>
      <cdr:y>0.63306</cdr:y>
    </cdr:to>
    <cdr:cxnSp macro="">
      <cdr:nvCxnSpPr>
        <cdr:cNvPr id="12" name="Straight Arrow Connector 11"/>
        <cdr:cNvCxnSpPr/>
      </cdr:nvCxnSpPr>
      <cdr:spPr>
        <a:xfrm xmlns:a="http://schemas.openxmlformats.org/drawingml/2006/main">
          <a:off x="2813287" y="2439764"/>
          <a:ext cx="12620" cy="1378848"/>
        </a:xfrm>
        <a:prstGeom xmlns:a="http://schemas.openxmlformats.org/drawingml/2006/main" prst="straightConnector1">
          <a:avLst/>
        </a:prstGeom>
        <a:ln xmlns:a="http://schemas.openxmlformats.org/drawingml/2006/main" w="76200" cmpd="sng">
          <a:solidFill>
            <a:schemeClr val="accent3">
              <a:lumMod val="75000"/>
            </a:schemeClr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DBA66-59FF-A74E-A204-92007BE171D7}" type="datetimeFigureOut">
              <a:rPr lang="en-US" smtClean="0"/>
              <a:t>3/14/15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4FBCB-13E7-9C4C-97E0-43C2F4BE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33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(3/12/15 20:32) -----</a:t>
            </a:r>
          </a:p>
          <a:p>
            <a:r>
              <a:rPr lang="en-US" dirty="0" smtClean="0"/>
              <a:t>THANK YOUR</a:t>
            </a:r>
            <a:r>
              <a:rPr lang="en-US" baseline="0" dirty="0" smtClean="0"/>
              <a:t> HOSPITALITY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PRAGMATIC</a:t>
            </a:r>
            <a:r>
              <a:rPr lang="en-US" baseline="0" dirty="0" smtClean="0"/>
              <a:t> TALE OF THE CO EXPERIENCE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Choices SELF IMPOSED</a:t>
            </a:r>
          </a:p>
          <a:p>
            <a:r>
              <a:rPr lang="en-US" dirty="0" smtClean="0"/>
              <a:t>EVENTS that led to them –less so </a:t>
            </a:r>
          </a:p>
          <a:p>
            <a:r>
              <a:rPr lang="en-US" dirty="0" smtClean="0"/>
              <a:t>RESPONSE TO A CULTURAL CHANGE </a:t>
            </a:r>
          </a:p>
          <a:p>
            <a:endParaRPr lang="en-US" dirty="0" smtClean="0"/>
          </a:p>
          <a:p>
            <a:r>
              <a:rPr lang="en-US" dirty="0" smtClean="0"/>
              <a:t> WE OVERALL FEEL IS GOOD—MAYBE GREAT ABOUT IF WE CAN GET IT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9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OFFICIAL</a:t>
            </a:r>
            <a:r>
              <a:rPr lang="en-US" dirty="0" smtClean="0"/>
              <a:t> MEASURE OF ANESTHESIA VERY LIMITED</a:t>
            </a:r>
          </a:p>
          <a:p>
            <a:r>
              <a:rPr lang="en-US" dirty="0" smtClean="0"/>
              <a:t>ATB NOT EVEN OURS</a:t>
            </a:r>
            <a:r>
              <a:rPr lang="en-US" baseline="0" dirty="0" smtClean="0"/>
              <a:t> REALLY</a:t>
            </a:r>
            <a:endParaRPr lang="en-US" dirty="0" smtClean="0"/>
          </a:p>
          <a:p>
            <a:r>
              <a:rPr lang="en-US" dirty="0" smtClean="0"/>
              <a:t>WHAT IF WE MEASURED NOT WHAT  WAS APPROVED BY AN A</a:t>
            </a:r>
            <a:r>
              <a:rPr lang="en-US" baseline="0" dirty="0" smtClean="0"/>
              <a:t> QUALITY ORGANIZATIONS) 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WHAT IF WE CHOOSE THINGS THAT COULD MATTER IN OUR PRACTICE</a:t>
            </a:r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SO WE DID– (OUR BEGINNINGS OF (QCDR – ASPIRE)</a:t>
            </a:r>
          </a:p>
          <a:p>
            <a:r>
              <a:rPr lang="en-US" baseline="0" dirty="0" smtClean="0"/>
              <a:t>	WHAT IF WE COULD AGREE SOME THINGS WE SHOULD DO ROUTINELY MATTERED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76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own standard from across the ENTIRE COMMUNITY OF PRACTICE.</a:t>
            </a:r>
            <a:r>
              <a:rPr lang="en-US" baseline="0" dirty="0" smtClean="0"/>
              <a:t>  </a:t>
            </a:r>
          </a:p>
          <a:p>
            <a:r>
              <a:rPr lang="en-US" baseline="0" dirty="0" smtClean="0"/>
              <a:t>WE WOULD HAVE STANDARDS OR EXPECTATIONS IN OUR COMMUNITY</a:t>
            </a:r>
          </a:p>
          <a:p>
            <a:endParaRPr lang="en-US" dirty="0" smtClean="0"/>
          </a:p>
          <a:p>
            <a:r>
              <a:rPr lang="en-US" dirty="0" smtClean="0"/>
              <a:t>WHILE THE</a:t>
            </a:r>
            <a:r>
              <a:rPr lang="en-US" baseline="0" dirty="0" smtClean="0"/>
              <a:t> REQUIREMENT FOR CHANGE FROM CMS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INCLUDED ADMINSTRATIVE IDEAS THEY WERE NOT SOLELY TIME OR COST DIRECTED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NEEDED TO IMPORVE OUR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41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WANTED TO</a:t>
            </a:r>
            <a:r>
              <a:rPr lang="en-US" baseline="0" dirty="0" smtClean="0"/>
              <a:t> CHANGE CARE BUT NOT “NEW” CHARTING ELEMENTS TO REMEBER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66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Break with tradition</a:t>
            </a:r>
            <a:r>
              <a:rPr lang="en-US" baseline="0" dirty="0" smtClean="0"/>
              <a:t> but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CAN’T BE WORSE THAN DOING THINGS THAT WERE comfortable but  DISCREDITED.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20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QUALITY MEASURES</a:t>
            </a:r>
            <a:r>
              <a:rPr lang="en-US" baseline="0" dirty="0" smtClean="0"/>
              <a:t> WERE GATHERED FROM SCIP FOR OTHER SPECIALTIES, </a:t>
            </a:r>
          </a:p>
          <a:p>
            <a:r>
              <a:rPr lang="en-US" baseline="0" dirty="0" smtClean="0"/>
              <a:t>IMPORTANT TO HSURGEONS, PATIENTS HOSPITAL—WE DID A LARGE PORTION OF CARE</a:t>
            </a:r>
          </a:p>
          <a:p>
            <a:r>
              <a:rPr lang="en-US" baseline="0" dirty="0" smtClean="0"/>
              <a:t>	CENTRAL LINE ACCESS. 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49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VERSION</a:t>
            </a:r>
            <a:r>
              <a:rPr lang="en-US" baseline="0" dirty="0" smtClean="0"/>
              <a:t> 2.0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INCLUDED PONV AND QUALITY OUTCOMES CHARTING FOR EVERY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93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r>
              <a:rPr lang="en-US" baseline="0" dirty="0" smtClean="0"/>
              <a:t> started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4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Discussions about</a:t>
            </a:r>
            <a:r>
              <a:rPr lang="en-US" baseline="0" dirty="0" smtClean="0"/>
              <a:t> the why not perfect were SOCIAL</a:t>
            </a:r>
          </a:p>
          <a:p>
            <a:r>
              <a:rPr lang="en-US" dirty="0" smtClean="0"/>
              <a:t>I didn’t agree, </a:t>
            </a:r>
          </a:p>
          <a:p>
            <a:r>
              <a:rPr lang="en-US" dirty="0" smtClean="0"/>
              <a:t>not my measure,</a:t>
            </a:r>
          </a:p>
          <a:p>
            <a:r>
              <a:rPr lang="en-US" dirty="0" smtClean="0"/>
              <a:t> I just forgot, </a:t>
            </a:r>
          </a:p>
          <a:p>
            <a:r>
              <a:rPr lang="en-US" dirty="0" smtClean="0"/>
              <a:t>there are too many things to do……..</a:t>
            </a:r>
          </a:p>
          <a:p>
            <a:endParaRPr lang="en-US" dirty="0" smtClean="0"/>
          </a:p>
          <a:p>
            <a:r>
              <a:rPr lang="en-US" dirty="0" smtClean="0"/>
              <a:t> STRESS--In the mean time we had gone from</a:t>
            </a:r>
            <a:r>
              <a:rPr lang="en-US" baseline="0" dirty="0" smtClean="0"/>
              <a:t> a well developed AIMS to a new EMR—I mean new #2 in the country to try to make it an anesthesia product.</a:t>
            </a:r>
          </a:p>
          <a:p>
            <a:r>
              <a:rPr lang="en-US" baseline="0" dirty="0" smtClean="0"/>
              <a:t>Things were a great deal harder.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32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Consistent on originals and ultrasound __physician only measure</a:t>
            </a:r>
          </a:p>
          <a:p>
            <a:r>
              <a:rPr lang="en-US" dirty="0" smtClean="0"/>
              <a:t>	To</a:t>
            </a:r>
            <a:r>
              <a:rPr lang="en-US" baseline="0" dirty="0" smtClean="0"/>
              <a:t> quire variable for  social items.</a:t>
            </a:r>
          </a:p>
          <a:p>
            <a:r>
              <a:rPr lang="en-US" baseline="0" dirty="0" smtClean="0"/>
              <a:t>	Irony—don’t use reverse causes PONV but I don’t want to give drugs for PONV</a:t>
            </a:r>
          </a:p>
          <a:p>
            <a:r>
              <a:rPr lang="en-US" baseline="0" dirty="0" smtClean="0"/>
              <a:t>		Is  educational battle with just about every new hire including faculty.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45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BELOW</a:t>
            </a:r>
            <a:r>
              <a:rPr lang="en-US" baseline="0" dirty="0" smtClean="0"/>
              <a:t> EXPECTATIONS FOR </a:t>
            </a:r>
            <a:r>
              <a:rPr lang="en-US" dirty="0" smtClean="0"/>
              <a:t> OUR OUR GOALS</a:t>
            </a:r>
          </a:p>
          <a:p>
            <a:r>
              <a:rPr lang="en-US" dirty="0" smtClean="0"/>
              <a:t> –ADMIN BUT OUR MEASURED OUTCOMES WERE GREAT (OR SO THEY SAID)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“WE MEANING</a:t>
            </a:r>
            <a:r>
              <a:rPr lang="en-US" baseline="0" dirty="0" smtClean="0"/>
              <a:t> HOSPITAL </a:t>
            </a:r>
            <a:r>
              <a:rPr lang="en-US" dirty="0" smtClean="0"/>
              <a:t>WERE LOW PERFORMERS ACCORDING TO OUR QUALITY PEOPLE—</a:t>
            </a:r>
          </a:p>
          <a:p>
            <a:r>
              <a:rPr lang="en-US" dirty="0" smtClean="0"/>
              <a:t>	INTERESTING NO ONE ELSE IMPROVING OUT STUFF </a:t>
            </a:r>
            <a:r>
              <a:rPr lang="en-US" sz="1800" b="1" dirty="0" smtClean="0">
                <a:solidFill>
                  <a:srgbClr val="FF0000"/>
                </a:solidFill>
              </a:rPr>
              <a:t>BUT</a:t>
            </a:r>
            <a:r>
              <a:rPr lang="en-US" sz="1800" b="1" baseline="0" dirty="0" smtClean="0">
                <a:solidFill>
                  <a:srgbClr val="FF0000"/>
                </a:solidFill>
              </a:rPr>
              <a:t> REPORTING </a:t>
            </a:r>
            <a:r>
              <a:rPr lang="en-US" baseline="0" dirty="0" smtClean="0"/>
              <a:t>WAS NOT 100%.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9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ITEM OF BUSINESS --what to agree something could be done better</a:t>
            </a:r>
            <a:r>
              <a:rPr lang="en-US" baseline="0" dirty="0" smtClean="0"/>
              <a:t> OR MORE CONSISTENTLY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CHANGE ACCELERATED BY MANDATED ACTIVITIES—SCIP, TIME OUT 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SWIRL OF CULTURAL CHANGE—INCLUDING HAVING MEDICINE COMPARED TO A  RESTAURANT FACTORY CHEESECAKE FACTORY.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introduced a new concept—CONSISTENCY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IMPOSED CONSISTENCY—STANDARD PROCESSES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OTHER EVENTS-- “TOO ERR IS HUMAN” </a:t>
            </a:r>
          </a:p>
          <a:p>
            <a:r>
              <a:rPr lang="en-US" baseline="0" dirty="0" smtClean="0"/>
              <a:t>	SUCCESS OF VA NSQIP  LATER </a:t>
            </a:r>
          </a:p>
          <a:p>
            <a:endParaRPr lang="en-US" baseline="0" dirty="0" smtClean="0"/>
          </a:p>
          <a:p>
            <a:r>
              <a:rPr lang="en-US" baseline="0" dirty="0" smtClean="0"/>
              <a:t>	ATUL GAWANDE—COMPLICATION NOTES ON AN IMPERFECT SURGEON-- 2002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50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smtClean="0"/>
              <a:t>MAYBE THE PROBLEM WAS DID DIDIN’T KNOW WHAT WE DIDN’T KNOW –POOR</a:t>
            </a:r>
            <a:r>
              <a:rPr lang="en-US" sz="1600" b="1" baseline="0" dirty="0" smtClean="0"/>
              <a:t> CHART? POOR ACTION??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WHAT MATTERED IS WE CARED AND NOT THE CHARTING %  BUT FINALLY</a:t>
            </a:r>
            <a:r>
              <a:rPr lang="en-US" sz="1600" b="1" baseline="0" dirty="0" smtClean="0"/>
              <a:t> JUST GAVE UP. </a:t>
            </a:r>
          </a:p>
          <a:p>
            <a:endParaRPr lang="en-US" sz="1600" b="1" baseline="0" dirty="0" smtClean="0"/>
          </a:p>
          <a:p>
            <a:r>
              <a:rPr lang="en-US" sz="1600" b="1" baseline="0" dirty="0" smtClean="0"/>
              <a:t> Report was all </a:t>
            </a:r>
            <a:r>
              <a:rPr lang="en-US" sz="1600" b="1" baseline="0" dirty="0" err="1" smtClean="0"/>
              <a:t>memberrs</a:t>
            </a:r>
            <a:endParaRPr lang="en-US" sz="1600" b="1" baseline="0" dirty="0" smtClean="0"/>
          </a:p>
          <a:p>
            <a:endParaRPr lang="en-US" sz="1600" b="1" baseline="0" dirty="0" smtClean="0"/>
          </a:p>
          <a:p>
            <a:r>
              <a:rPr lang="en-US" sz="1600" b="1" baseline="0" dirty="0" smtClean="0"/>
              <a:t>TRUE BELIEVERS THAT POSTING GRADES MATTERED</a:t>
            </a:r>
          </a:p>
          <a:p>
            <a:r>
              <a:rPr lang="en-US" sz="1600" b="1" baseline="0" dirty="0" smtClean="0"/>
              <a:t>	LEAPE WOULD SAY 100% IS ARTIFACT AND TOO ERR IS HUMAN PHILOSOPHY</a:t>
            </a:r>
          </a:p>
          <a:p>
            <a:r>
              <a:rPr lang="en-US" sz="1600" b="1" baseline="0" dirty="0" smtClean="0"/>
              <a:t>	HUMANS ARE CARELESS BUT SYSTEMS FAILL</a:t>
            </a:r>
          </a:p>
          <a:p>
            <a:r>
              <a:rPr lang="en-US" sz="1600" b="1" dirty="0" smtClean="0"/>
              <a:t>		click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15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(3/10/15 17:18) -----</a:t>
            </a:r>
          </a:p>
          <a:p>
            <a:r>
              <a:rPr lang="en-US" dirty="0" smtClean="0"/>
              <a:t>The forever optimists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 sports group</a:t>
            </a:r>
          </a:p>
          <a:p>
            <a:r>
              <a:rPr lang="en-US" baseline="0" dirty="0" smtClean="0"/>
              <a:t> 18</a:t>
            </a:r>
            <a:r>
              <a:rPr lang="en-US" baseline="30000" dirty="0" smtClean="0"/>
              <a:t>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centurry</a:t>
            </a:r>
            <a:r>
              <a:rPr lang="en-US" baseline="0" dirty="0" smtClean="0"/>
              <a:t> school </a:t>
            </a:r>
            <a:r>
              <a:rPr lang="en-US" baseline="0" dirty="0" err="1" smtClean="0"/>
              <a:t>marm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WE REALLY DIDN'T HAVE A WAY TO CONVINCE PEOPLE </a:t>
            </a:r>
          </a:p>
          <a:p>
            <a:r>
              <a:rPr lang="en-US" dirty="0" smtClean="0"/>
              <a:t>IT WAS WORKING</a:t>
            </a:r>
            <a:r>
              <a:rPr lang="en-US" baseline="0" dirty="0" smtClean="0"/>
              <a:t> AND WORTHWHILE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0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Mad—we had to confront we were not a perfect as we thought</a:t>
            </a:r>
          </a:p>
          <a:p>
            <a:r>
              <a:rPr lang="en-US" dirty="0" smtClean="0"/>
              <a:t>Everyone believed they had met</a:t>
            </a:r>
            <a:r>
              <a:rPr lang="en-US" baseline="0" dirty="0" smtClean="0"/>
              <a:t> the measures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was this a EUREKA moment– fist fixed justified </a:t>
            </a:r>
            <a:r>
              <a:rPr lang="en-US" baseline="0" dirty="0" err="1" smtClean="0"/>
              <a:t>criticiisms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1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Hoorah it worked</a:t>
            </a:r>
          </a:p>
          <a:p>
            <a:endParaRPr lang="en-US" dirty="0" smtClean="0"/>
          </a:p>
          <a:p>
            <a:r>
              <a:rPr lang="en-US" dirty="0" smtClean="0"/>
              <a:t>Hmm,</a:t>
            </a:r>
            <a:r>
              <a:rPr lang="en-US" baseline="0" dirty="0" smtClean="0"/>
              <a:t> not really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02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Perfect or not  your credentialing</a:t>
            </a:r>
            <a:r>
              <a:rPr lang="en-US" baseline="0" dirty="0" smtClean="0"/>
              <a:t> will require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55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(3/10/15 18:56) -----</a:t>
            </a:r>
          </a:p>
          <a:p>
            <a:r>
              <a:rPr lang="en-US"/>
              <a:t>This is more than just departmenatal this goes to the Web and is encorporated into the Dr. Jameson web sites around 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39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7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FINALLY—WE</a:t>
            </a:r>
            <a:r>
              <a:rPr lang="en-US" baseline="0" dirty="0" smtClean="0"/>
              <a:t> ALL GOT IT</a:t>
            </a:r>
          </a:p>
          <a:p>
            <a:r>
              <a:rPr lang="en-US" baseline="0" dirty="0" smtClean="0"/>
              <a:t>		THIS IS AN IMAGE NOT AN OUTCOME </a:t>
            </a:r>
          </a:p>
          <a:p>
            <a:r>
              <a:rPr lang="en-US" baseline="0" dirty="0" smtClean="0"/>
              <a:t>(IT IS NICE THAT MOST OF IT WORKS BUT PROBABLY BY MAKING US AWARE. AND COLLABORATING</a:t>
            </a:r>
            <a:endParaRPr lang="en-US" dirty="0" smtClean="0"/>
          </a:p>
          <a:p>
            <a:r>
              <a:rPr lang="en-US" dirty="0" smtClean="0"/>
              <a:t>Had people routinely going back at end of week to chart.</a:t>
            </a:r>
          </a:p>
          <a:p>
            <a:endParaRPr lang="en-US" dirty="0" smtClean="0"/>
          </a:p>
          <a:p>
            <a:r>
              <a:rPr lang="en-US" b="1" dirty="0" smtClean="0"/>
              <a:t>THIS WAS THE TRUE EURECKA</a:t>
            </a:r>
            <a:r>
              <a:rPr lang="en-US" b="1" baseline="0" dirty="0" smtClean="0"/>
              <a:t> MOMENT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11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Big trap– we were chasing numbers</a:t>
            </a:r>
            <a:r>
              <a:rPr lang="en-US" b="1" baseline="0" dirty="0" smtClean="0"/>
              <a:t> </a:t>
            </a:r>
          </a:p>
          <a:p>
            <a:r>
              <a:rPr lang="en-US" b="1" baseline="0" dirty="0" smtClean="0"/>
              <a:t>just like CMS and the Q alphabet soup and the web sites. </a:t>
            </a:r>
          </a:p>
          <a:p>
            <a:r>
              <a:rPr lang="en-US" baseline="0" dirty="0" smtClean="0"/>
              <a:t> </a:t>
            </a:r>
            <a:r>
              <a:rPr lang="en-US" sz="1600" baseline="0" dirty="0" smtClean="0"/>
              <a:t>I</a:t>
            </a:r>
          </a:p>
          <a:p>
            <a:r>
              <a:rPr lang="en-US" sz="1600" baseline="0" dirty="0" smtClean="0"/>
              <a:t>THE REPORT DID NOTHING </a:t>
            </a:r>
          </a:p>
          <a:p>
            <a:r>
              <a:rPr lang="en-US" sz="1600" baseline="0" dirty="0" smtClean="0"/>
              <a:t>AWARENESS DID EVERYTHING BUT PUBLIC IS OBESSED WITH IMAGE.</a:t>
            </a:r>
          </a:p>
          <a:p>
            <a:r>
              <a:rPr lang="en-US" sz="1600" baseline="0" dirty="0" smtClean="0"/>
              <a:t>WAS THE REPORT OT THE ACTIVITY (IMPERCT) THAT MADE THINGS CHANGE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REPORT WAS NOT DID WE HAVE ANY UNCESSARY INTUBATION BUT WHAT WAS YOUR % COMPLIANCE THIS WEEK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39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NUMBERS</a:t>
            </a:r>
            <a:r>
              <a:rPr lang="en-US" baseline="0" dirty="0" smtClean="0"/>
              <a:t> DO MATTER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SEEMS SHALLOW BUT NECESSARY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MIGHT JUST BE REALLY HELPING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 </a:t>
            </a:r>
          </a:p>
          <a:p>
            <a:endParaRPr lang="en-US" sz="1400" dirty="0" smtClean="0"/>
          </a:p>
          <a:p>
            <a:r>
              <a:rPr lang="en-US" sz="1400" dirty="0" smtClean="0"/>
              <a:t>PUBLIC—TIRED OF PAYING FOR US AND NOT</a:t>
            </a:r>
            <a:r>
              <a:rPr lang="en-US" sz="1400" baseline="0" dirty="0" smtClean="0"/>
              <a:t> GETTING GOOD VALUE</a:t>
            </a:r>
          </a:p>
          <a:p>
            <a:pPr lvl="1"/>
            <a:r>
              <a:rPr lang="en-US" sz="1400" baseline="0" dirty="0" smtClean="0"/>
              <a:t>POLITCAL AND ACCURATE</a:t>
            </a:r>
          </a:p>
          <a:p>
            <a:pPr lvl="1"/>
            <a:r>
              <a:rPr lang="en-US" sz="1400" baseline="0" dirty="0" smtClean="0"/>
              <a:t>	SOME PLACES AN APPY AS $100 AND OTHER $100,000</a:t>
            </a:r>
          </a:p>
          <a:p>
            <a:pPr lvl="1"/>
            <a:r>
              <a:rPr lang="en-US" sz="1400" baseline="0" dirty="0" smtClean="0"/>
              <a:t>LOTS OF WHYS</a:t>
            </a:r>
          </a:p>
          <a:p>
            <a:r>
              <a:rPr lang="en-US" sz="1400" dirty="0" smtClean="0"/>
              <a:t>THE</a:t>
            </a:r>
            <a:r>
              <a:rPr lang="en-US" sz="1400" baseline="0" dirty="0" smtClean="0"/>
              <a:t> CONCEPT ON INCREASING THE LEVEL OF AWARENESS WAS PROBABLY RIGHT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QUANTITATE CULTURE—NEEDED TO MEASURE AND HAVE A </a:t>
            </a:r>
            <a:r>
              <a:rPr lang="en-US" sz="1400" dirty="0" err="1" smtClean="0"/>
              <a:t>CONSEQUENCe</a:t>
            </a:r>
            <a:endParaRPr lang="en-US" sz="1400" dirty="0" smtClean="0"/>
          </a:p>
          <a:p>
            <a:endParaRPr lang="en-US" sz="1400" baseline="0" dirty="0" smtClean="0"/>
          </a:p>
          <a:p>
            <a:r>
              <a:rPr lang="en-US" sz="1400" baseline="0" dirty="0" smtClean="0"/>
              <a:t>Know cost too much for too little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851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REAL EVENTS SINCE THEY ARE LAB MEASURED </a:t>
            </a:r>
          </a:p>
          <a:p>
            <a:r>
              <a:rPr lang="en-US" dirty="0" smtClean="0"/>
              <a:t>YET IN 2013 (REPORTED IN 2014</a:t>
            </a:r>
            <a:r>
              <a:rPr lang="en-US" baseline="0" dirty="0" smtClean="0"/>
              <a:t> THEY WERE “THE SAME AND AVERAGE.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MEASURED IN A LAB WITH Y OR N JUST LIKE OURS BUT NOTHING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7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with this was it was an after the fact look.  </a:t>
            </a:r>
          </a:p>
          <a:p>
            <a:endParaRPr lang="en-US" dirty="0" smtClean="0"/>
          </a:p>
          <a:p>
            <a:r>
              <a:rPr lang="en-US" dirty="0" smtClean="0"/>
              <a:t>Largely because until 37</a:t>
            </a:r>
            <a:r>
              <a:rPr lang="en-US" baseline="0" dirty="0" smtClean="0"/>
              <a:t> days ago we could not get info easily out of  our EMR.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will note we have hyperglycemia here.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BEGINNING OF OUR NEXT APPROACH--That was our next project and we are doing it inside ASPIRE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025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CIRCLE —SCIP FOR ANTIBIOTIC DISCUSS AND SORT OF IMPLEMENTED</a:t>
            </a:r>
          </a:p>
          <a:p>
            <a:endParaRPr lang="en-US" dirty="0" smtClean="0"/>
          </a:p>
          <a:p>
            <a:r>
              <a:rPr lang="en-US" dirty="0" smtClean="0"/>
              <a:t>BLUE –WE WERE GENERALLY REPORTING (BY CARE</a:t>
            </a:r>
            <a:r>
              <a:rPr lang="en-US" baseline="0" dirty="0" smtClean="0"/>
              <a:t> AREA)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GREEN REPORTING BY AREA AND ROLE</a:t>
            </a:r>
          </a:p>
          <a:p>
            <a:endParaRPr lang="en-US" dirty="0" smtClean="0"/>
          </a:p>
          <a:p>
            <a:r>
              <a:rPr lang="en-US" dirty="0" smtClean="0"/>
              <a:t>YELLOW ADDED NEW ITEMS LIKE NDMR</a:t>
            </a:r>
          </a:p>
          <a:p>
            <a:r>
              <a:rPr lang="en-US" dirty="0" smtClean="0"/>
              <a:t>2012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B268B-4912-8546-8C0A-86CA3E9AEF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96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</a:t>
            </a:r>
            <a:r>
              <a:rPr lang="en-US" baseline="0" dirty="0" smtClean="0"/>
              <a:t> ATBI -1 YR</a:t>
            </a:r>
          </a:p>
          <a:p>
            <a:endParaRPr lang="en-US" baseline="0" dirty="0" smtClean="0"/>
          </a:p>
          <a:p>
            <a:r>
              <a:rPr lang="en-US" baseline="0" dirty="0" smtClean="0"/>
              <a:t>BLUE AREA REPORT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ORANGE 2009 TO 10+ PRACTICE GROUP </a:t>
            </a:r>
          </a:p>
          <a:p>
            <a:r>
              <a:rPr lang="en-US" baseline="0" dirty="0" smtClean="0"/>
              <a:t>	ADD ITEMS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YELLOW INDIVIDUAL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B268B-4912-8546-8C0A-86CA3E9AEFE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271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Picasso—Not </a:t>
            </a:r>
            <a:r>
              <a:rPr lang="en-US" dirty="0" err="1" smtClean="0"/>
              <a:t>ment</a:t>
            </a:r>
            <a:r>
              <a:rPr lang="en-US" dirty="0" smtClean="0"/>
              <a:t> to be read but it is meant to leave the impression that over 17 months there is no predicting Charting performance.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83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Ventilation was another project but it reflects</a:t>
            </a:r>
            <a:r>
              <a:rPr lang="en-US" baseline="0" dirty="0" smtClean="0"/>
              <a:t> the concept that being AWARE changes practice. And collaboration—nursing-phone call, surgeons reminding, </a:t>
            </a:r>
            <a:r>
              <a:rPr lang="en-US" baseline="0" dirty="0" err="1" smtClean="0"/>
              <a:t>pacu</a:t>
            </a:r>
            <a:r>
              <a:rPr lang="en-US" baseline="0" dirty="0" smtClean="0"/>
              <a:t>, respiratory, us –following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014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FIXING THE PUNITIVE ACTIONS </a:t>
            </a:r>
          </a:p>
          <a:p>
            <a:endParaRPr lang="en-US" dirty="0" smtClean="0"/>
          </a:p>
          <a:p>
            <a:r>
              <a:rPr lang="en-US" dirty="0" smtClean="0"/>
              <a:t>SURGERY IS AN INJURY SO</a:t>
            </a:r>
            <a:r>
              <a:rPr lang="en-US" baseline="0" dirty="0" smtClean="0"/>
              <a:t> CAN ONLY MITIDGATE CONSEQUENCES OF THAT</a:t>
            </a:r>
          </a:p>
          <a:p>
            <a:r>
              <a:rPr lang="en-US" baseline="0" dirty="0" smtClean="0"/>
              <a:t>	PREOP OPTIMIZATION, INTRAOP MANAGEMENT, POST OP CARE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MY SUMMARY IS THE EMPEROR HAS NO CLOTHES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739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Personallh</a:t>
            </a:r>
            <a:r>
              <a:rPr lang="en-US" dirty="0" smtClean="0"/>
              <a:t> I think it is going to snow.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99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Looks shocking like</a:t>
            </a:r>
            <a:r>
              <a:rPr lang="en-US" baseline="0" dirty="0" smtClean="0"/>
              <a:t> the other tables I have displayed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8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Emphasis on measuring a activity or process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but not so good at measuring a outcome or a consequence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Assure ourselves we continue the </a:t>
            </a:r>
            <a:r>
              <a:rPr lang="en-US" sz="1600" dirty="0" err="1" smtClean="0"/>
              <a:t>porcess</a:t>
            </a:r>
            <a:r>
              <a:rPr lang="en-US" sz="1600" dirty="0" smtClean="0"/>
              <a:t>—BEST</a:t>
            </a:r>
            <a:r>
              <a:rPr lang="en-US" sz="1600" baseline="0" dirty="0" smtClean="0"/>
              <a:t> BET CONTINUOUS REASSESSMENT—OF WAHT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17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TITLES</a:t>
            </a:r>
            <a:r>
              <a:rPr lang="en-US" baseline="0" dirty="0" smtClean="0"/>
              <a:t> OF JAMA</a:t>
            </a:r>
          </a:p>
          <a:p>
            <a:endParaRPr lang="en-US" baseline="0" dirty="0" smtClean="0"/>
          </a:p>
          <a:p>
            <a:r>
              <a:rPr lang="en-US" baseline="0" dirty="0" smtClean="0"/>
              <a:t>FEB 3 ISSUSE PROFOUND EDITORIAL BY DR. LEAPE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BASICALLY THE DEFN</a:t>
            </a:r>
          </a:p>
          <a:p>
            <a:endParaRPr lang="en-US" baseline="0" dirty="0" smtClean="0"/>
          </a:p>
          <a:p>
            <a:r>
              <a:rPr lang="en-US" baseline="0" dirty="0" smtClean="0"/>
              <a:t>(after 2—click)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32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beginning…</a:t>
            </a:r>
          </a:p>
          <a:p>
            <a:r>
              <a:rPr lang="en-US" dirty="0" smtClean="0"/>
              <a:t>	start</a:t>
            </a:r>
            <a:r>
              <a:rPr lang="en-US" baseline="0" dirty="0" smtClean="0"/>
              <a:t> with the a grand goal –and a tool AIMS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48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OBJECTIVE DATA THEN FIX IT</a:t>
            </a:r>
          </a:p>
          <a:p>
            <a:endParaRPr lang="en-US" dirty="0" smtClean="0"/>
          </a:p>
          <a:p>
            <a:r>
              <a:rPr lang="en-US" dirty="0" smtClean="0"/>
              <a:t>	CONCEPT</a:t>
            </a:r>
            <a:r>
              <a:rPr lang="en-US" baseline="0" dirty="0" smtClean="0"/>
              <a:t> WAS IF WE KNOW WE WILL SPONTANEOUSLY DO THE RIGHT 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3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GOAL</a:t>
            </a:r>
            <a:r>
              <a:rPr lang="en-US" baseline="0" dirty="0" smtClean="0"/>
              <a:t> WAS CONSISTENT 95%--ORGANIZ WANTED 100%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GRAPH ANYTIME IN NEXT 2 YRS OF MAYBE 8 YRS.</a:t>
            </a:r>
          </a:p>
          <a:p>
            <a:endParaRPr lang="en-US" dirty="0" smtClean="0"/>
          </a:p>
          <a:p>
            <a:endParaRPr lang="en-US" sz="1400" dirty="0" smtClean="0"/>
          </a:p>
          <a:p>
            <a:r>
              <a:rPr lang="en-US" sz="1400" dirty="0" smtClean="0"/>
              <a:t>FAILED</a:t>
            </a:r>
            <a:r>
              <a:rPr lang="en-US" sz="1400" baseline="0" dirty="0" smtClean="0"/>
              <a:t> MOTIVATE AND SYSTEMS FIXES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79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CHANGE—BY PROVIDER GROUP</a:t>
            </a:r>
          </a:p>
          <a:p>
            <a:r>
              <a:rPr lang="en-US" dirty="0" smtClean="0"/>
              <a:t> MAYBE IMPROVED </a:t>
            </a:r>
            <a:r>
              <a:rPr lang="en-US" baseline="0" dirty="0" smtClean="0"/>
              <a:t>charting </a:t>
            </a:r>
          </a:p>
          <a:p>
            <a:r>
              <a:rPr lang="en-US" baseline="0" dirty="0" smtClean="0"/>
              <a:t>	 BUT HOW GOOD WAS GOOD ENOUGH.</a:t>
            </a:r>
          </a:p>
          <a:p>
            <a:r>
              <a:rPr lang="en-US" baseline="0" dirty="0" smtClean="0"/>
              <a:t>	 </a:t>
            </a:r>
          </a:p>
          <a:p>
            <a:r>
              <a:rPr lang="en-US" baseline="0" dirty="0" smtClean="0"/>
              <a:t>NORMOTHERMAIA HINT FOR FUTURE—STANDARDOF  PRACTICE</a:t>
            </a:r>
          </a:p>
          <a:p>
            <a:r>
              <a:rPr lang="en-US" baseline="0" dirty="0" smtClean="0"/>
              <a:t> RECORDED AUTOMATICALLY. </a:t>
            </a:r>
          </a:p>
          <a:p>
            <a:r>
              <a:rPr lang="en-US" baseline="0" dirty="0" smtClean="0"/>
              <a:t>FAILURE LIKELY ACCURATE—STILL NOT 100% </a:t>
            </a:r>
          </a:p>
          <a:p>
            <a:r>
              <a:rPr lang="en-US" baseline="0" dirty="0" smtClean="0"/>
              <a:t>	DID IT MATTER?</a:t>
            </a:r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Variation due to crazy values or hyperthermia surgeons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4FBCB-13E7-9C4C-97E0-43C2F4BE0D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Process of Quality Improvement—</a:t>
            </a:r>
            <a:br>
              <a:rPr lang="en-US" dirty="0" smtClean="0"/>
            </a:br>
            <a:r>
              <a:rPr lang="en-US" dirty="0" smtClean="0"/>
              <a:t>The Colorado Experience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Leslie Jameson MD</a:t>
            </a:r>
          </a:p>
          <a:p>
            <a:r>
              <a:rPr lang="en-US" dirty="0" smtClean="0"/>
              <a:t>University of Colorado</a:t>
            </a:r>
          </a:p>
          <a:p>
            <a:r>
              <a:rPr lang="en-US" dirty="0" smtClean="0"/>
              <a:t>Department of Anesthesiology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3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2011--Issue was what we measured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87255"/>
            <a:ext cx="4013480" cy="497374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The Measures were not ours.</a:t>
            </a:r>
          </a:p>
          <a:p>
            <a:r>
              <a:rPr lang="en-US" sz="2600" dirty="0" smtClean="0"/>
              <a:t>Measures seemed to not matter</a:t>
            </a:r>
          </a:p>
          <a:p>
            <a:r>
              <a:rPr lang="en-US" sz="2600" dirty="0" smtClean="0"/>
              <a:t>More pressure to use </a:t>
            </a:r>
            <a:r>
              <a:rPr lang="en-US" sz="2600" dirty="0"/>
              <a:t>a</a:t>
            </a:r>
            <a:r>
              <a:rPr lang="en-US" sz="2600" dirty="0" smtClean="0"/>
              <a:t>dministrative measures </a:t>
            </a:r>
          </a:p>
          <a:p>
            <a:pPr lvl="1"/>
            <a:r>
              <a:rPr lang="en-US" sz="2600" dirty="0" smtClean="0"/>
              <a:t>In room time, turnover time,</a:t>
            </a:r>
          </a:p>
          <a:p>
            <a:pPr lvl="1"/>
            <a:r>
              <a:rPr lang="en-US" sz="2600" dirty="0" smtClean="0"/>
              <a:t>“fast” 3 seconds late too bad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858" y="2279357"/>
            <a:ext cx="42672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5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/>
              <a:t>Assumption:  Our measures </a:t>
            </a:r>
            <a:br>
              <a:rPr lang="en-US" sz="4000" dirty="0" smtClean="0"/>
            </a:br>
            <a:r>
              <a:rPr lang="en-US" sz="4000" dirty="0" smtClean="0"/>
              <a:t>                       Our commitment</a:t>
            </a:r>
            <a:endParaRPr lang="en-US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71500" y="1905000"/>
            <a:ext cx="5091475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INSIDE--Social </a:t>
            </a:r>
            <a:r>
              <a:rPr lang="en-US" dirty="0">
                <a:solidFill>
                  <a:srgbClr val="292934"/>
                </a:solidFill>
              </a:rPr>
              <a:t>pressure to perform within </a:t>
            </a:r>
            <a:r>
              <a:rPr lang="en-US" dirty="0" smtClean="0">
                <a:solidFill>
                  <a:srgbClr val="292934"/>
                </a:solidFill>
              </a:rPr>
              <a:t>a standard was being diluted by growth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Needed to be explicit</a:t>
            </a:r>
          </a:p>
          <a:p>
            <a:r>
              <a:rPr lang="en-US" dirty="0" smtClean="0">
                <a:solidFill>
                  <a:srgbClr val="292934"/>
                </a:solidFill>
              </a:rPr>
              <a:t>OUTSIDE—Increased pressure </a:t>
            </a:r>
            <a:r>
              <a:rPr lang="en-US" dirty="0">
                <a:solidFill>
                  <a:srgbClr val="292934"/>
                </a:solidFill>
              </a:rPr>
              <a:t>for more measures—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Hospital requests </a:t>
            </a:r>
            <a:r>
              <a:rPr lang="en-US" dirty="0">
                <a:solidFill>
                  <a:srgbClr val="292934"/>
                </a:solidFill>
              </a:rPr>
              <a:t>all </a:t>
            </a:r>
            <a:r>
              <a:rPr lang="en-US" dirty="0" smtClean="0">
                <a:solidFill>
                  <a:srgbClr val="292934"/>
                </a:solidFill>
              </a:rPr>
              <a:t>financial (time related),  </a:t>
            </a:r>
          </a:p>
          <a:p>
            <a:pPr lvl="1"/>
            <a:r>
              <a:rPr lang="en-US" dirty="0" smtClean="0">
                <a:solidFill>
                  <a:srgbClr val="292934"/>
                </a:solidFill>
              </a:rPr>
              <a:t>Departmental wanted to improve the bottom line with </a:t>
            </a:r>
            <a:r>
              <a:rPr lang="en-US" dirty="0">
                <a:solidFill>
                  <a:srgbClr val="292934"/>
                </a:solidFill>
              </a:rPr>
              <a:t>clinical care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975" y="2276349"/>
            <a:ext cx="3327128" cy="250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0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191706" y="274638"/>
            <a:ext cx="8380794" cy="1143000"/>
          </a:xfrm>
        </p:spPr>
        <p:txBody>
          <a:bodyPr/>
          <a:lstStyle/>
          <a:p>
            <a:pPr algn="l"/>
            <a:r>
              <a:rPr lang="en-US" sz="4800" i="1" dirty="0" smtClean="0">
                <a:solidFill>
                  <a:srgbClr val="FF0000"/>
                </a:solidFill>
                <a:latin typeface="Calibri" charset="0"/>
              </a:rPr>
              <a:t>New Measures-1</a:t>
            </a:r>
            <a:r>
              <a:rPr lang="en-US" sz="4800" i="1" baseline="30000" dirty="0" smtClean="0">
                <a:solidFill>
                  <a:srgbClr val="FF0000"/>
                </a:solidFill>
                <a:latin typeface="Calibri" charset="0"/>
              </a:rPr>
              <a:t>st</a:t>
            </a:r>
            <a:r>
              <a:rPr lang="en-US" sz="4800" i="1" dirty="0" smtClean="0">
                <a:solidFill>
                  <a:srgbClr val="FF0000"/>
                </a:solidFill>
                <a:latin typeface="Calibri" charset="0"/>
              </a:rPr>
              <a:t> Rule</a:t>
            </a:r>
            <a:endParaRPr lang="en-US" sz="4800" i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charset="0"/>
              </a:rPr>
              <a:t>CURRENT Measurable ACTIVITY</a:t>
            </a:r>
          </a:p>
          <a:p>
            <a:r>
              <a:rPr lang="en-US" sz="3200" dirty="0" smtClean="0">
                <a:latin typeface="Calibri" charset="0"/>
              </a:rPr>
              <a:t>Example</a:t>
            </a:r>
            <a:endParaRPr lang="en-US" sz="3200" dirty="0">
              <a:latin typeface="Calibri" charset="0"/>
            </a:endParaRPr>
          </a:p>
          <a:p>
            <a:pPr lvl="1"/>
            <a:r>
              <a:rPr lang="en-US" sz="2800" dirty="0" smtClean="0">
                <a:latin typeface="Calibri" charset="0"/>
              </a:rPr>
              <a:t>Measure: Lung </a:t>
            </a:r>
            <a:r>
              <a:rPr lang="en-US" sz="2800" dirty="0">
                <a:latin typeface="Calibri" charset="0"/>
              </a:rPr>
              <a:t>p</a:t>
            </a:r>
            <a:r>
              <a:rPr lang="en-US" sz="2800" dirty="0" smtClean="0">
                <a:latin typeface="Calibri" charset="0"/>
              </a:rPr>
              <a:t>rotective ventilation practices expected</a:t>
            </a:r>
          </a:p>
          <a:p>
            <a:pPr lvl="2"/>
            <a:r>
              <a:rPr lang="en-US" sz="2600" dirty="0" smtClean="0">
                <a:latin typeface="Calibri" charset="0"/>
              </a:rPr>
              <a:t>Automatic </a:t>
            </a:r>
            <a:r>
              <a:rPr lang="en-US" sz="2600" dirty="0">
                <a:latin typeface="Calibri" charset="0"/>
              </a:rPr>
              <a:t>tidal volume, PEEP and RR recorded</a:t>
            </a:r>
          </a:p>
          <a:p>
            <a:pPr lvl="1"/>
            <a:r>
              <a:rPr lang="en-US" sz="2800" dirty="0" smtClean="0">
                <a:latin typeface="Calibri" charset="0"/>
              </a:rPr>
              <a:t>Action</a:t>
            </a:r>
            <a:r>
              <a:rPr lang="en-US" sz="2800" dirty="0">
                <a:latin typeface="Calibri" charset="0"/>
              </a:rPr>
              <a:t>:  </a:t>
            </a:r>
          </a:p>
          <a:p>
            <a:pPr lvl="2"/>
            <a:r>
              <a:rPr lang="en-US" sz="2800" dirty="0" smtClean="0">
                <a:latin typeface="Calibri" charset="0"/>
              </a:rPr>
              <a:t>Values must be ADJUSTED  based on </a:t>
            </a:r>
            <a:r>
              <a:rPr lang="en-US" sz="2800" dirty="0">
                <a:latin typeface="Calibri" charset="0"/>
              </a:rPr>
              <a:t>p</a:t>
            </a:r>
            <a:r>
              <a:rPr lang="en-US" sz="2800" dirty="0" smtClean="0">
                <a:latin typeface="Calibri" charset="0"/>
              </a:rPr>
              <a:t>atient characteristics</a:t>
            </a:r>
            <a:endParaRPr lang="en-US" sz="2800" dirty="0">
              <a:latin typeface="Calibri" charset="0"/>
            </a:endParaRPr>
          </a:p>
        </p:txBody>
      </p:sp>
      <p:pic>
        <p:nvPicPr>
          <p:cNvPr id="49155" name="Picture 6" descr="C:\Users\jamesonl\AppData\Local\Microsoft\Windows\Temporary Internet Files\Content.IE5\9T9W8EW1\MC900336172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0"/>
            <a:ext cx="2919412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05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Calibri" charset="0"/>
              </a:rPr>
              <a:t>New Measures--2</a:t>
            </a:r>
            <a:r>
              <a:rPr lang="en-US" baseline="30000" dirty="0" smtClean="0">
                <a:latin typeface="Calibri" charset="0"/>
              </a:rPr>
              <a:t>nd</a:t>
            </a:r>
            <a:r>
              <a:rPr lang="en-US" dirty="0" smtClean="0">
                <a:latin typeface="Calibri" charset="0"/>
              </a:rPr>
              <a:t> Rule</a:t>
            </a:r>
            <a:endParaRPr lang="en-US" dirty="0">
              <a:latin typeface="Calibri" charset="0"/>
            </a:endParaRP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06598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</a:pPr>
            <a:endParaRPr lang="en-US" dirty="0" smtClean="0">
              <a:latin typeface="Calibri" charset="0"/>
            </a:endParaRPr>
          </a:p>
          <a:p>
            <a:pPr algn="ctr">
              <a:buNone/>
            </a:pPr>
            <a:r>
              <a:rPr lang="en-US" sz="3200" b="1" i="1" dirty="0">
                <a:solidFill>
                  <a:srgbClr val="FF0000"/>
                </a:solidFill>
                <a:latin typeface="Calibri" charset="0"/>
              </a:rPr>
              <a:t>YES!!!!!</a:t>
            </a:r>
          </a:p>
          <a:p>
            <a:pPr>
              <a:buFont typeface="Arial" charset="0"/>
              <a:buNone/>
            </a:pPr>
            <a:r>
              <a:rPr lang="en-US" sz="3000" b="1" dirty="0" smtClean="0">
                <a:latin typeface="Calibri" charset="0"/>
              </a:rPr>
              <a:t>There </a:t>
            </a:r>
            <a:r>
              <a:rPr lang="en-US" sz="3000" b="1" dirty="0">
                <a:latin typeface="Calibri" charset="0"/>
              </a:rPr>
              <a:t>must be some evidence about best practices</a:t>
            </a:r>
            <a:endParaRPr lang="en-US" b="1" dirty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Meta </a:t>
            </a:r>
            <a:r>
              <a:rPr lang="en-US" dirty="0">
                <a:latin typeface="Calibri" charset="0"/>
              </a:rPr>
              <a:t>analysis, several review articles, best </a:t>
            </a:r>
            <a:r>
              <a:rPr lang="en-US" dirty="0" smtClean="0">
                <a:latin typeface="Calibri" charset="0"/>
              </a:rPr>
              <a:t>practice </a:t>
            </a:r>
            <a:r>
              <a:rPr lang="en-US" dirty="0">
                <a:latin typeface="Calibri" charset="0"/>
              </a:rPr>
              <a:t>guidelines which rates the evidence</a:t>
            </a:r>
          </a:p>
          <a:p>
            <a:pPr algn="ctr">
              <a:buFont typeface="Arial" charset="0"/>
              <a:buNone/>
            </a:pPr>
            <a:r>
              <a:rPr lang="en-US" sz="3500" b="1" i="1" dirty="0">
                <a:solidFill>
                  <a:srgbClr val="FFFF00"/>
                </a:solidFill>
                <a:latin typeface="Calibri" charset="0"/>
              </a:rPr>
              <a:t>NO!!!!</a:t>
            </a:r>
            <a:r>
              <a:rPr lang="en-US" sz="3500" b="1" i="1" dirty="0" smtClean="0">
                <a:solidFill>
                  <a:srgbClr val="FFFF00"/>
                </a:solidFill>
                <a:latin typeface="Calibri" charset="0"/>
              </a:rPr>
              <a:t>! </a:t>
            </a:r>
            <a:endParaRPr lang="en-US" sz="3500" b="1" i="1" dirty="0">
              <a:solidFill>
                <a:srgbClr val="FFFF00"/>
              </a:solidFill>
              <a:latin typeface="Calibri" charset="0"/>
            </a:endParaRPr>
          </a:p>
          <a:p>
            <a:r>
              <a:rPr lang="en-US" i="1" dirty="0">
                <a:latin typeface="Calibri" charset="0"/>
              </a:rPr>
              <a:t>One of my partners like to do it that way</a:t>
            </a:r>
          </a:p>
          <a:p>
            <a:r>
              <a:rPr lang="en-US" i="1" dirty="0">
                <a:latin typeface="Calibri" charset="0"/>
              </a:rPr>
              <a:t>When I was a resident </a:t>
            </a:r>
            <a:r>
              <a:rPr lang="en-US" i="1" dirty="0" smtClean="0">
                <a:latin typeface="Calibri" charset="0"/>
              </a:rPr>
              <a:t>that’</a:t>
            </a:r>
            <a:r>
              <a:rPr lang="en-US" altLang="ja-JP" i="1" dirty="0" smtClean="0">
                <a:latin typeface="Calibri" charset="0"/>
              </a:rPr>
              <a:t>s </a:t>
            </a:r>
            <a:r>
              <a:rPr lang="en-US" altLang="ja-JP" i="1" dirty="0">
                <a:latin typeface="Calibri" charset="0"/>
              </a:rPr>
              <a:t>what they taught </a:t>
            </a:r>
            <a:r>
              <a:rPr lang="en-US" altLang="ja-JP" i="1" dirty="0" smtClean="0">
                <a:latin typeface="Calibri" charset="0"/>
              </a:rPr>
              <a:t>me</a:t>
            </a:r>
          </a:p>
          <a:p>
            <a:pPr marL="0" indent="0" algn="ctr">
              <a:buNone/>
            </a:pPr>
            <a:r>
              <a:rPr lang="en-US" sz="3000" b="1" i="1" dirty="0" smtClean="0">
                <a:latin typeface="Calibri" charset="0"/>
              </a:rPr>
              <a:t>TRADITION, TRADITION</a:t>
            </a:r>
            <a:endParaRPr lang="en-US" sz="3000" b="1" i="1" dirty="0">
              <a:latin typeface="Calibri" charset="0"/>
            </a:endParaRPr>
          </a:p>
        </p:txBody>
      </p:sp>
      <p:pic>
        <p:nvPicPr>
          <p:cNvPr id="50179" name="Picture 8" descr="C:\Users\jamesonl\AppData\Local\Microsoft\Windows\Temporary Internet Files\Content.IE5\991BGMZO\MC900366848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2" y="228600"/>
            <a:ext cx="1550988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11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5191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13725" y="1584310"/>
            <a:ext cx="6565530" cy="52736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292934"/>
                </a:solidFill>
              </a:rPr>
              <a:t>ALL </a:t>
            </a:r>
            <a:r>
              <a:rPr lang="en-US" dirty="0" smtClean="0">
                <a:solidFill>
                  <a:srgbClr val="292934"/>
                </a:solidFill>
              </a:rPr>
              <a:t>members submitted suggestions </a:t>
            </a:r>
          </a:p>
          <a:p>
            <a:r>
              <a:rPr lang="en-US" dirty="0" smtClean="0">
                <a:solidFill>
                  <a:srgbClr val="292934"/>
                </a:solidFill>
              </a:rPr>
              <a:t>Applied 85% rule-- 85% group could participate 50% of the time.</a:t>
            </a:r>
          </a:p>
          <a:p>
            <a:r>
              <a:rPr lang="en-US" dirty="0" smtClean="0"/>
              <a:t>Measures could be administrative but with agreed clinical consequences. </a:t>
            </a:r>
          </a:p>
          <a:p>
            <a:r>
              <a:rPr lang="en-US" dirty="0" smtClean="0">
                <a:solidFill>
                  <a:srgbClr val="292934"/>
                </a:solidFill>
              </a:rPr>
              <a:t>EXPECTED outcome goal or consequence</a:t>
            </a:r>
          </a:p>
          <a:p>
            <a:r>
              <a:rPr lang="en-US" dirty="0" smtClean="0">
                <a:solidFill>
                  <a:srgbClr val="292934"/>
                </a:solidFill>
              </a:rPr>
              <a:t>Anticipated as actions became habits would change actions </a:t>
            </a:r>
            <a:r>
              <a:rPr lang="en-US" dirty="0">
                <a:solidFill>
                  <a:srgbClr val="292934"/>
                </a:solidFill>
              </a:rPr>
              <a:t>(eg, reversal of nondepolarizing muscle relaxants</a:t>
            </a:r>
            <a:r>
              <a:rPr lang="en-US" dirty="0" smtClean="0">
                <a:solidFill>
                  <a:srgbClr val="292934"/>
                </a:solidFill>
              </a:rPr>
              <a:t>)</a:t>
            </a:r>
            <a:r>
              <a:rPr lang="en-US" dirty="0">
                <a:solidFill>
                  <a:srgbClr val="292934"/>
                </a:solidFill>
              </a:rPr>
              <a:t> </a:t>
            </a:r>
            <a:endParaRPr lang="en-US" dirty="0" smtClean="0">
              <a:solidFill>
                <a:srgbClr val="292934"/>
              </a:solidFill>
            </a:endParaRPr>
          </a:p>
          <a:p>
            <a:r>
              <a:rPr lang="en-US" dirty="0" smtClean="0">
                <a:solidFill>
                  <a:srgbClr val="292934"/>
                </a:solidFill>
              </a:rPr>
              <a:t>Consensus won</a:t>
            </a:r>
            <a:endParaRPr lang="en-US" dirty="0">
              <a:solidFill>
                <a:srgbClr val="292934"/>
              </a:solidFill>
            </a:endParaRPr>
          </a:p>
          <a:p>
            <a:endParaRPr lang="en-US" dirty="0">
              <a:solidFill>
                <a:srgbClr val="292934"/>
              </a:solidFill>
            </a:endParaRPr>
          </a:p>
          <a:p>
            <a:pPr lvl="1"/>
            <a:endParaRPr lang="en-US" dirty="0" smtClean="0">
              <a:solidFill>
                <a:srgbClr val="292934"/>
              </a:solidFill>
            </a:endParaRPr>
          </a:p>
          <a:p>
            <a:pPr marL="365760" lvl="1" indent="0">
              <a:buNone/>
            </a:pPr>
            <a:endParaRPr lang="en-US" dirty="0">
              <a:solidFill>
                <a:srgbClr val="29293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495" y="2308097"/>
            <a:ext cx="2174121" cy="23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3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List—1.0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025" y="1817141"/>
            <a:ext cx="7136698" cy="4452802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Antibiotics</a:t>
            </a:r>
            <a:r>
              <a:rPr lang="en-US" dirty="0" smtClean="0"/>
              <a:t>—stayed by popular (hospital?) demand</a:t>
            </a:r>
          </a:p>
          <a:p>
            <a:r>
              <a:rPr lang="en-US" b="1" dirty="0" smtClean="0"/>
              <a:t>Temperature</a:t>
            </a:r>
            <a:r>
              <a:rPr lang="en-US" dirty="0" smtClean="0"/>
              <a:t>—Good evidence on SSI and we would no longer freeze in the OR.</a:t>
            </a:r>
          </a:p>
          <a:p>
            <a:r>
              <a:rPr lang="en-US" b="1" dirty="0" smtClean="0"/>
              <a:t>Ultrasound for Central Line Placement</a:t>
            </a:r>
            <a:r>
              <a:rPr lang="en-US" dirty="0" smtClean="0"/>
              <a:t>—good evidence for line infection and sepsis.</a:t>
            </a:r>
          </a:p>
          <a:p>
            <a:pPr lvl="1"/>
            <a:r>
              <a:rPr lang="en-US" dirty="0" smtClean="0"/>
              <a:t>Plus the hospital would have to provide more devices</a:t>
            </a:r>
          </a:p>
          <a:p>
            <a:r>
              <a:rPr lang="en-US" b="1" dirty="0" smtClean="0"/>
              <a:t>Reversal of Nondepolarizing Muscle </a:t>
            </a:r>
            <a:r>
              <a:rPr lang="en-US" b="1" dirty="0"/>
              <a:t>R</a:t>
            </a:r>
            <a:r>
              <a:rPr lang="en-US" b="1" dirty="0" smtClean="0"/>
              <a:t>elaxants</a:t>
            </a:r>
            <a:r>
              <a:rPr lang="en-US" dirty="0" smtClean="0"/>
              <a:t>—increased frequency of re-intubations in PACU and floor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553" y="4273145"/>
            <a:ext cx="1559453" cy="247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7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7169"/>
          </a:xfrm>
        </p:spPr>
        <p:txBody>
          <a:bodyPr/>
          <a:lstStyle/>
          <a:p>
            <a:r>
              <a:rPr lang="en-US" sz="4400" dirty="0" smtClean="0"/>
              <a:t>Start with Education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78" y="1594559"/>
            <a:ext cx="7601678" cy="46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8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Rubber hits the 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Will we comply with our own measures????</a:t>
            </a:r>
          </a:p>
          <a:p>
            <a:pPr marL="0" indent="0" algn="ctr">
              <a:buNone/>
            </a:pPr>
            <a:r>
              <a:rPr lang="en-US" sz="3200" dirty="0" smtClean="0"/>
              <a:t>Well sort of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 descr="question_mark_serious_thinker_500_clr_556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24" y="3722030"/>
            <a:ext cx="2305576" cy="2881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376" y="3538324"/>
            <a:ext cx="40897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Now had a Director of </a:t>
            </a:r>
            <a:r>
              <a:rPr lang="en-US" sz="2400" dirty="0"/>
              <a:t>P</a:t>
            </a:r>
            <a:r>
              <a:rPr lang="en-US" sz="2400" dirty="0" smtClean="0"/>
              <a:t>erioperative Services saying we would have 100% compliance on clinical measures and 80% compliance on time measures (another story).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399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8 Months</a:t>
            </a:r>
            <a:br>
              <a:rPr lang="en-US" dirty="0" smtClean="0"/>
            </a:br>
            <a:r>
              <a:rPr lang="en-US" dirty="0" smtClean="0"/>
              <a:t> Still well, not exactly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Added a few more measures -- v. 2.0</a:t>
            </a:r>
          </a:p>
          <a:p>
            <a:pPr lvl="1"/>
            <a:r>
              <a:rPr lang="en-US" dirty="0" smtClean="0"/>
              <a:t>PONV—hospital metric we agreed with</a:t>
            </a:r>
          </a:p>
          <a:p>
            <a:pPr lvl="1"/>
            <a:r>
              <a:rPr lang="en-US" dirty="0" smtClean="0"/>
              <a:t>Epic Quality reporting available so now but not yet mandatory.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4228486"/>
            <a:ext cx="87757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5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7" y="471244"/>
            <a:ext cx="6512511" cy="1143000"/>
          </a:xfrm>
        </p:spPr>
        <p:txBody>
          <a:bodyPr/>
          <a:lstStyle/>
          <a:p>
            <a:r>
              <a:rPr lang="en-US" dirty="0" smtClean="0"/>
              <a:t>Impact of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76891" y="1863317"/>
            <a:ext cx="4555404" cy="464396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292934"/>
                </a:solidFill>
              </a:rPr>
              <a:t>2010—New EMR</a:t>
            </a:r>
          </a:p>
          <a:p>
            <a:r>
              <a:rPr lang="en-US" dirty="0" smtClean="0">
                <a:solidFill>
                  <a:srgbClr val="292934"/>
                </a:solidFill>
              </a:rPr>
              <a:t>2014 Quadrupled faculty and mid-level provider numbers</a:t>
            </a:r>
          </a:p>
          <a:p>
            <a:r>
              <a:rPr lang="en-US" dirty="0" smtClean="0">
                <a:solidFill>
                  <a:srgbClr val="292934"/>
                </a:solidFill>
              </a:rPr>
              <a:t>Doubled anesthetizing locations</a:t>
            </a:r>
          </a:p>
          <a:p>
            <a:r>
              <a:rPr lang="en-US" dirty="0" smtClean="0">
                <a:solidFill>
                  <a:srgbClr val="292934"/>
                </a:solidFill>
              </a:rPr>
              <a:t>UCH grew 20%-30% each year since 2011</a:t>
            </a:r>
          </a:p>
          <a:p>
            <a:r>
              <a:rPr lang="en-US" dirty="0" smtClean="0">
                <a:solidFill>
                  <a:srgbClr val="292934"/>
                </a:solidFill>
              </a:rPr>
              <a:t>Hey, we’re a “System” with 2 large Independent Hospital Organization with all private practice physicians</a:t>
            </a:r>
          </a:p>
          <a:p>
            <a:pPr marL="0" indent="0">
              <a:buNone/>
            </a:pPr>
            <a:endParaRPr lang="en-US" dirty="0">
              <a:solidFill>
                <a:srgbClr val="29293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463" y="2405939"/>
            <a:ext cx="4106485" cy="33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6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25" y="502839"/>
            <a:ext cx="7943995" cy="2000488"/>
          </a:xfrm>
        </p:spPr>
        <p:txBody>
          <a:bodyPr/>
          <a:lstStyle/>
          <a:p>
            <a:pPr algn="l"/>
            <a:r>
              <a:rPr lang="en-US" sz="6600" dirty="0" smtClean="0"/>
              <a:t>Change!!!!                         				Who?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10509" y="2093094"/>
            <a:ext cx="8155668" cy="403334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5400" b="1" i="1" dirty="0" smtClean="0"/>
              <a:t>               	        </a:t>
            </a:r>
          </a:p>
          <a:p>
            <a:pPr marL="0" indent="0" algn="ctr">
              <a:buNone/>
            </a:pPr>
            <a:r>
              <a:rPr lang="en-US" sz="5400" b="1" i="1" dirty="0"/>
              <a:t> </a:t>
            </a:r>
            <a:r>
              <a:rPr lang="en-US" sz="5400" b="1" i="1" dirty="0" smtClean="0"/>
              <a:t>                          </a:t>
            </a:r>
            <a:r>
              <a:rPr lang="en-US" sz="6600" b="1" i="1" dirty="0" smtClean="0"/>
              <a:t>Me</a:t>
            </a:r>
            <a:r>
              <a:rPr lang="en-US" sz="5400" b="1" i="1" dirty="0" smtClean="0"/>
              <a:t>??      </a:t>
            </a:r>
          </a:p>
          <a:p>
            <a:pPr marL="0" indent="0" algn="ctr">
              <a:buNone/>
            </a:pPr>
            <a:r>
              <a:rPr lang="en-US" sz="6000" b="1" i="1" dirty="0" smtClean="0"/>
              <a:t>                        </a:t>
            </a:r>
            <a:r>
              <a:rPr lang="en-US" sz="6600" b="1" i="1" dirty="0" smtClean="0"/>
              <a:t>You??</a:t>
            </a:r>
          </a:p>
          <a:p>
            <a:pPr marL="0" indent="0" algn="ctr">
              <a:buNone/>
            </a:pPr>
            <a:r>
              <a:rPr lang="en-US" sz="6600" b="1" i="1" dirty="0" smtClean="0"/>
              <a:t>                    </a:t>
            </a:r>
            <a:r>
              <a:rPr lang="en-US" sz="7100" b="1" i="1" dirty="0" smtClean="0"/>
              <a:t>Everyone!!!</a:t>
            </a:r>
          </a:p>
          <a:p>
            <a:pPr marL="0" indent="0" algn="ctr">
              <a:buNone/>
            </a:pP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10" y="3028753"/>
            <a:ext cx="3169043" cy="29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1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20" y="168520"/>
            <a:ext cx="8762038" cy="1143000"/>
          </a:xfrm>
        </p:spPr>
        <p:txBody>
          <a:bodyPr/>
          <a:lstStyle/>
          <a:p>
            <a:r>
              <a:rPr lang="en-US" sz="4400" b="1" i="1" u="sng" dirty="0" smtClean="0"/>
              <a:t> November 2011 --- Radical Change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73506" y="1839085"/>
            <a:ext cx="7825787" cy="443085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Public </a:t>
            </a:r>
            <a:r>
              <a:rPr lang="en-US" sz="2800" i="1" dirty="0" smtClean="0">
                <a:solidFill>
                  <a:schemeClr val="tx1"/>
                </a:solidFill>
              </a:rPr>
              <a:t>individually identified reporting on compliance begins</a:t>
            </a:r>
            <a:endParaRPr lang="en-US" sz="2800" i="1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Used public accountability on the web for everything about us </a:t>
            </a:r>
            <a:r>
              <a:rPr lang="en-US" dirty="0" err="1" smtClean="0">
                <a:solidFill>
                  <a:schemeClr val="tx1"/>
                </a:solidFill>
              </a:rPr>
              <a:t>soooooo</a:t>
            </a:r>
            <a:r>
              <a:rPr lang="en-US" dirty="0" smtClean="0">
                <a:solidFill>
                  <a:schemeClr val="tx1"/>
                </a:solidFill>
              </a:rPr>
              <a:t> why not.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</a:t>
            </a:r>
            <a:r>
              <a:rPr lang="en-US" dirty="0" smtClean="0">
                <a:solidFill>
                  <a:schemeClr val="tx1"/>
                </a:solidFill>
              </a:rPr>
              <a:t>eekly </a:t>
            </a:r>
            <a:r>
              <a:rPr lang="en-US" dirty="0">
                <a:solidFill>
                  <a:schemeClr val="tx1"/>
                </a:solidFill>
              </a:rPr>
              <a:t>public </a:t>
            </a:r>
            <a:r>
              <a:rPr lang="en-US" dirty="0" smtClean="0">
                <a:solidFill>
                  <a:schemeClr val="tx1"/>
                </a:solidFill>
              </a:rPr>
              <a:t>list (email) </a:t>
            </a: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dirty="0" smtClean="0">
                <a:solidFill>
                  <a:schemeClr val="tx1"/>
                </a:solidFill>
              </a:rPr>
              <a:t>names and values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Performance level established for hospital credentialing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Hospital quality monitoring is public--(really public) all measures were departmentally reported. </a:t>
            </a:r>
          </a:p>
          <a:p>
            <a:r>
              <a:rPr lang="en-US" dirty="0" smtClean="0"/>
              <a:t>A fire storm of ANGST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fi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85179" y="4656264"/>
            <a:ext cx="1947996" cy="21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5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i="1" u="sng" dirty="0">
                <a:solidFill>
                  <a:schemeClr val="tx2">
                    <a:lumMod val="75000"/>
                  </a:schemeClr>
                </a:solidFill>
              </a:rPr>
              <a:t>More Success with new </a:t>
            </a:r>
            <a:r>
              <a:rPr lang="en-US" sz="3200" b="1" i="1" u="sng" dirty="0" smtClean="0">
                <a:solidFill>
                  <a:schemeClr val="tx2">
                    <a:lumMod val="75000"/>
                  </a:schemeClr>
                </a:solidFill>
              </a:rPr>
              <a:t>format???</a:t>
            </a:r>
            <a:endParaRPr lang="en-US" sz="3200" b="1" i="1" u="sng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US" sz="2800" b="1" i="1" u="sng" dirty="0">
                <a:solidFill>
                  <a:schemeClr val="tx2">
                    <a:lumMod val="75000"/>
                  </a:schemeClr>
                </a:solidFill>
              </a:rPr>
              <a:t>Theory—people noticed low performance and helped each other technically so it became “oh, you just didn’t know how to chart this.</a:t>
            </a:r>
            <a:r>
              <a:rPr lang="en-US" sz="2800" b="1" i="1" u="sng" dirty="0" smtClean="0">
                <a:solidFill>
                  <a:schemeClr val="tx2">
                    <a:lumMod val="75000"/>
                  </a:schemeClr>
                </a:solidFill>
              </a:rPr>
              <a:t>”</a:t>
            </a:r>
          </a:p>
          <a:p>
            <a:pPr lvl="1"/>
            <a:r>
              <a:rPr lang="en-US" sz="2800" b="1" i="1" u="sng" dirty="0" smtClean="0">
                <a:solidFill>
                  <a:schemeClr val="tx2">
                    <a:lumMod val="75000"/>
                  </a:schemeClr>
                </a:solidFill>
              </a:rPr>
              <a:t>Activate competitive spirit </a:t>
            </a:r>
          </a:p>
          <a:p>
            <a:pPr lvl="1"/>
            <a:r>
              <a:rPr lang="en-US" sz="2800" b="1" i="1" u="sng" dirty="0" smtClean="0">
                <a:solidFill>
                  <a:schemeClr val="tx2">
                    <a:lumMod val="75000"/>
                  </a:schemeClr>
                </a:solidFill>
              </a:rPr>
              <a:t>????????? (humiliation works)</a:t>
            </a:r>
            <a:endParaRPr lang="en-US" sz="2800" b="1" i="1" u="sng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6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Don’t know the “rules”</a:t>
            </a:r>
          </a:p>
          <a:p>
            <a:r>
              <a:rPr lang="en-US" sz="3600" dirty="0" smtClean="0"/>
              <a:t>I did it and you made a mistake</a:t>
            </a:r>
          </a:p>
          <a:p>
            <a:r>
              <a:rPr lang="en-US" sz="3600" dirty="0" smtClean="0"/>
              <a:t>I’ll just go and change it </a:t>
            </a:r>
          </a:p>
          <a:p>
            <a:r>
              <a:rPr lang="en-US" sz="3600" dirty="0" smtClean="0"/>
              <a:t>Doesn’t matter anyway.</a:t>
            </a:r>
          </a:p>
          <a:p>
            <a:r>
              <a:rPr lang="en-US" sz="3600" dirty="0" smtClean="0"/>
              <a:t>I’m Mad!!!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128" y="4096122"/>
            <a:ext cx="3212096" cy="25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9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738128" y="487219"/>
            <a:ext cx="3094349" cy="1485617"/>
          </a:xfrm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 </a:t>
            </a:r>
            <a:r>
              <a:rPr lang="en-US" sz="3200" dirty="0"/>
              <a:t>C</a:t>
            </a:r>
            <a:r>
              <a:rPr lang="en-US" sz="3200" dirty="0" smtClean="0"/>
              <a:t>riteria for </a:t>
            </a:r>
            <a:r>
              <a:rPr lang="en-US" sz="3600" dirty="0" smtClean="0"/>
              <a:t>compliance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4294967295"/>
          </p:nvPr>
        </p:nvSpPr>
        <p:spPr>
          <a:xfrm>
            <a:off x="5738128" y="2216243"/>
            <a:ext cx="3322350" cy="3910503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>
                <a:solidFill>
                  <a:srgbClr val="292934"/>
                </a:solidFill>
              </a:rPr>
              <a:t>Used KISS principles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solidFill>
                  <a:srgbClr val="292934"/>
                </a:solidFill>
              </a:rPr>
              <a:t>2-3 months of “learning” before new criteria “counted”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solidFill>
                  <a:srgbClr val="292934"/>
                </a:solidFill>
              </a:rPr>
              <a:t>Time included education at grand rounds or in Resident Senior Lecture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solidFill>
                  <a:srgbClr val="292934"/>
                </a:solidFill>
              </a:rPr>
              <a:t>Today you can “hover” over each measure and get the criteria </a:t>
            </a:r>
            <a:endParaRPr lang="en-US" dirty="0">
              <a:solidFill>
                <a:srgbClr val="29293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82480"/>
            <a:ext cx="5023707" cy="667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9" y="1778000"/>
            <a:ext cx="48641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6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I did it and you made a mistake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integrity:</a:t>
            </a:r>
            <a:br>
              <a:rPr lang="en-US" dirty="0"/>
            </a:br>
            <a:r>
              <a:rPr lang="en-US" dirty="0"/>
              <a:t>Learning where or who or if there was an </a:t>
            </a:r>
            <a:r>
              <a:rPr lang="en-US" dirty="0" smtClean="0"/>
              <a:t>error with a list of noncompliant/compliant patients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60649" y="3376412"/>
            <a:ext cx="6947954" cy="3298150"/>
            <a:chOff x="-386649" y="1210013"/>
            <a:chExt cx="10058400" cy="45677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86649" y="1210013"/>
              <a:ext cx="10058400" cy="4567752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2924871" y="3265834"/>
              <a:ext cx="1951257" cy="214698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849926" y="3265834"/>
              <a:ext cx="1951257" cy="2146984"/>
            </a:xfrm>
            <a:prstGeom prst="roundRect">
              <a:avLst/>
            </a:prstGeom>
            <a:solidFill>
              <a:srgbClr val="D3EDF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195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769" y="318480"/>
            <a:ext cx="8001000" cy="1143000"/>
          </a:xfrm>
        </p:spPr>
        <p:txBody>
          <a:bodyPr/>
          <a:lstStyle/>
          <a:p>
            <a:r>
              <a:rPr lang="en-US" sz="4800" dirty="0" smtClean="0"/>
              <a:t>What it looks like at 3 </a:t>
            </a:r>
            <a:r>
              <a:rPr lang="en-US" sz="4800" dirty="0"/>
              <a:t>m</a:t>
            </a:r>
            <a:r>
              <a:rPr lang="en-US" sz="4800" dirty="0" smtClean="0"/>
              <a:t>onths</a:t>
            </a:r>
            <a:endParaRPr lang="en-US" sz="4800" dirty="0"/>
          </a:p>
        </p:txBody>
      </p:sp>
      <p:grpSp>
        <p:nvGrpSpPr>
          <p:cNvPr id="3" name="Group 2"/>
          <p:cNvGrpSpPr/>
          <p:nvPr/>
        </p:nvGrpSpPr>
        <p:grpSpPr>
          <a:xfrm>
            <a:off x="451680" y="1561755"/>
            <a:ext cx="8267342" cy="5220262"/>
            <a:chOff x="451680" y="1561755"/>
            <a:chExt cx="8267342" cy="52202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80" y="1561755"/>
              <a:ext cx="8267342" cy="19126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0263" y="3474427"/>
              <a:ext cx="7379793" cy="330759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04596" y="5554923"/>
              <a:ext cx="5565460" cy="22841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019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1203" y="476586"/>
            <a:ext cx="8001000" cy="3558038"/>
          </a:xfrm>
        </p:spPr>
        <p:txBody>
          <a:bodyPr/>
          <a:lstStyle/>
          <a:p>
            <a:r>
              <a:rPr lang="en-US" dirty="0" smtClean="0"/>
              <a:t>Increasing the Ante </a:t>
            </a:r>
            <a:br>
              <a:rPr lang="en-US" dirty="0" smtClean="0"/>
            </a:br>
            <a:r>
              <a:rPr lang="en-US" dirty="0" smtClean="0"/>
              <a:t>one more time!!!</a:t>
            </a:r>
            <a:br>
              <a:rPr lang="en-US" dirty="0" smtClean="0"/>
            </a:br>
            <a:r>
              <a:rPr lang="en-US" dirty="0" smtClean="0"/>
              <a:t>Off to the Hospital credentialing.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071" y="801433"/>
            <a:ext cx="4361429" cy="489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5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Credentialing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904999"/>
            <a:ext cx="8001000" cy="4783713"/>
          </a:xfrm>
        </p:spPr>
        <p:txBody>
          <a:bodyPr/>
          <a:lstStyle/>
          <a:p>
            <a:r>
              <a:rPr lang="en-US" dirty="0"/>
              <a:t>Filed automatically from </a:t>
            </a:r>
            <a:r>
              <a:rPr lang="en-US" i="1" dirty="0"/>
              <a:t>our</a:t>
            </a:r>
            <a:r>
              <a:rPr lang="en-US" dirty="0"/>
              <a:t> IT every 4-6 months</a:t>
            </a:r>
          </a:p>
          <a:p>
            <a:r>
              <a:rPr lang="en-US" dirty="0"/>
              <a:t>Available to public as in the internet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01" y="3166513"/>
            <a:ext cx="7016882" cy="34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48" y="1621399"/>
            <a:ext cx="8037752" cy="50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0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869372"/>
            <a:ext cx="8001000" cy="2155640"/>
          </a:xfrm>
        </p:spPr>
        <p:txBody>
          <a:bodyPr/>
          <a:lstStyle/>
          <a:p>
            <a:r>
              <a:rPr lang="en-US" dirty="0" smtClean="0"/>
              <a:t>Added stress but not better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60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1544"/>
          </a:xfrm>
        </p:spPr>
        <p:txBody>
          <a:bodyPr/>
          <a:lstStyle/>
          <a:p>
            <a:pPr algn="l"/>
            <a:r>
              <a:rPr lang="en-US" sz="6000" dirty="0" smtClean="0"/>
              <a:t>Why?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57200" y="1102643"/>
            <a:ext cx="8369899" cy="537944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57150" indent="0">
              <a:buNone/>
            </a:pPr>
            <a:r>
              <a:rPr lang="en-US" sz="3600" dirty="0" smtClean="0">
                <a:solidFill>
                  <a:srgbClr val="292934"/>
                </a:solidFill>
              </a:rPr>
              <a:t> PUBLIC </a:t>
            </a:r>
            <a:r>
              <a:rPr lang="en-US" sz="3600" dirty="0" smtClean="0">
                <a:solidFill>
                  <a:srgbClr val="292934"/>
                </a:solidFill>
                <a:sym typeface="Wingdings"/>
              </a:rPr>
              <a:t></a:t>
            </a:r>
            <a:r>
              <a:rPr lang="en-US" sz="3600" dirty="0" smtClean="0">
                <a:solidFill>
                  <a:srgbClr val="292934"/>
                </a:solidFill>
              </a:rPr>
              <a:t>Regulators</a:t>
            </a:r>
            <a:r>
              <a:rPr lang="en-US" sz="3600" dirty="0" smtClean="0">
                <a:solidFill>
                  <a:srgbClr val="292934"/>
                </a:solidFill>
                <a:sym typeface="Wingdings"/>
              </a:rPr>
              <a:t></a:t>
            </a:r>
            <a:r>
              <a:rPr lang="en-US" sz="3600" dirty="0" smtClean="0">
                <a:solidFill>
                  <a:srgbClr val="292934"/>
                </a:solidFill>
              </a:rPr>
              <a:t> Medical Community </a:t>
            </a:r>
          </a:p>
          <a:p>
            <a:pPr marL="57150" indent="0">
              <a:buNone/>
            </a:pPr>
            <a:r>
              <a:rPr lang="en-US" sz="4000" dirty="0" smtClean="0">
                <a:solidFill>
                  <a:srgbClr val="292934"/>
                </a:solidFill>
              </a:rPr>
              <a:t>Want to create change in medical practice</a:t>
            </a:r>
          </a:p>
          <a:p>
            <a:r>
              <a:rPr lang="en-US" sz="3000" b="1" dirty="0" smtClean="0">
                <a:solidFill>
                  <a:srgbClr val="292934"/>
                </a:solidFill>
              </a:rPr>
              <a:t>Result</a:t>
            </a:r>
            <a:r>
              <a:rPr lang="en-US" sz="3000" dirty="0" smtClean="0">
                <a:solidFill>
                  <a:srgbClr val="292934"/>
                </a:solidFill>
              </a:rPr>
              <a:t> in improved </a:t>
            </a:r>
            <a:r>
              <a:rPr lang="en-US" sz="3000" u="sng" dirty="0" smtClean="0">
                <a:solidFill>
                  <a:srgbClr val="292934"/>
                </a:solidFill>
              </a:rPr>
              <a:t>measured </a:t>
            </a:r>
            <a:r>
              <a:rPr lang="en-US" sz="3000" dirty="0" smtClean="0">
                <a:solidFill>
                  <a:srgbClr val="292934"/>
                </a:solidFill>
              </a:rPr>
              <a:t>outcome</a:t>
            </a:r>
          </a:p>
          <a:p>
            <a:pPr lvl="1"/>
            <a:r>
              <a:rPr lang="en-US" sz="3000" dirty="0" smtClean="0">
                <a:solidFill>
                  <a:srgbClr val="292934"/>
                </a:solidFill>
              </a:rPr>
              <a:t>Patient satisfaction (high hospital ratings)</a:t>
            </a:r>
          </a:p>
          <a:p>
            <a:pPr lvl="1"/>
            <a:r>
              <a:rPr lang="en-US" sz="3000" dirty="0">
                <a:solidFill>
                  <a:srgbClr val="292934"/>
                </a:solidFill>
              </a:rPr>
              <a:t>L</a:t>
            </a:r>
            <a:r>
              <a:rPr lang="en-US" sz="3000" dirty="0" smtClean="0">
                <a:solidFill>
                  <a:srgbClr val="292934"/>
                </a:solidFill>
              </a:rPr>
              <a:t>ower morbidity (eg, infection, readmission, LOS)</a:t>
            </a:r>
          </a:p>
          <a:p>
            <a:pPr lvl="1"/>
            <a:r>
              <a:rPr lang="en-US" sz="3000" b="1" i="1" dirty="0" smtClean="0">
                <a:solidFill>
                  <a:srgbClr val="292934"/>
                </a:solidFill>
              </a:rPr>
              <a:t>Reduced medical costs (no morbidity)</a:t>
            </a:r>
          </a:p>
          <a:p>
            <a:r>
              <a:rPr lang="en-US" sz="3000" dirty="0" smtClean="0">
                <a:solidFill>
                  <a:srgbClr val="292934"/>
                </a:solidFill>
              </a:rPr>
              <a:t>Motivator </a:t>
            </a:r>
          </a:p>
          <a:p>
            <a:pPr lvl="1"/>
            <a:r>
              <a:rPr lang="en-US" sz="3000" dirty="0" smtClean="0">
                <a:solidFill>
                  <a:srgbClr val="292934"/>
                </a:solidFill>
              </a:rPr>
              <a:t>Personal satisfaction (the most effective motivator) </a:t>
            </a:r>
          </a:p>
          <a:p>
            <a:pPr lvl="1"/>
            <a:r>
              <a:rPr lang="en-US" sz="3000" dirty="0" smtClean="0">
                <a:solidFill>
                  <a:srgbClr val="292934"/>
                </a:solidFill>
              </a:rPr>
              <a:t>Money (2015 CMS </a:t>
            </a:r>
            <a:r>
              <a:rPr lang="en-US" sz="3000" dirty="0" smtClean="0">
                <a:solidFill>
                  <a:srgbClr val="292934"/>
                </a:solidFill>
                <a:sym typeface="Wingdings"/>
              </a:rPr>
              <a:t> </a:t>
            </a:r>
            <a:r>
              <a:rPr lang="en-US" sz="3000" dirty="0" smtClean="0">
                <a:solidFill>
                  <a:srgbClr val="292934"/>
                </a:solidFill>
              </a:rPr>
              <a:t>QCDR ) </a:t>
            </a:r>
          </a:p>
          <a:p>
            <a:pPr lvl="1"/>
            <a:r>
              <a:rPr lang="en-US" sz="3000" dirty="0" smtClean="0">
                <a:solidFill>
                  <a:srgbClr val="292934"/>
                </a:solidFill>
              </a:rPr>
              <a:t>Money (Credentials)</a:t>
            </a:r>
          </a:p>
          <a:p>
            <a:pPr lvl="1"/>
            <a:r>
              <a:rPr lang="en-US" sz="3000" dirty="0" smtClean="0">
                <a:solidFill>
                  <a:srgbClr val="292934"/>
                </a:solidFill>
              </a:rPr>
              <a:t>Money (Highly rated hospital-Patients)</a:t>
            </a:r>
          </a:p>
          <a:p>
            <a:pPr lvl="1"/>
            <a:r>
              <a:rPr lang="en-US" sz="3000" dirty="0" smtClean="0">
                <a:solidFill>
                  <a:srgbClr val="292934"/>
                </a:solidFill>
              </a:rPr>
              <a:t>Money (Licensure, ABA certification) </a:t>
            </a:r>
          </a:p>
          <a:p>
            <a:pPr marL="914400" lvl="2" indent="0">
              <a:buNone/>
            </a:pPr>
            <a:endParaRPr lang="en-US" sz="2800" dirty="0" smtClean="0">
              <a:solidFill>
                <a:srgbClr val="292934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0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 smtClean="0">
                <a:solidFill>
                  <a:srgbClr val="FF0000"/>
                </a:solidFill>
              </a:rPr>
              <a:t>Final Act—Be CMS and Pay people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1717247"/>
            <a:ext cx="8165349" cy="50555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900" dirty="0" smtClean="0"/>
              <a:t>AA/CRNA-- Monthly Incentive May </a:t>
            </a:r>
            <a:r>
              <a:rPr lang="en-US" sz="2900" dirty="0"/>
              <a:t>2014 </a:t>
            </a:r>
            <a:endParaRPr lang="en-US" sz="2900" dirty="0" smtClean="0"/>
          </a:p>
          <a:p>
            <a:pPr lvl="1"/>
            <a:r>
              <a:rPr lang="en-US" sz="2300" dirty="0" smtClean="0"/>
              <a:t>Payout </a:t>
            </a:r>
            <a:r>
              <a:rPr lang="en-US" sz="2300" dirty="0"/>
              <a:t>is based on </a:t>
            </a:r>
            <a:r>
              <a:rPr lang="en-US" sz="2300" dirty="0" smtClean="0"/>
              <a:t>total $$ </a:t>
            </a:r>
            <a:r>
              <a:rPr lang="en-US" sz="2300" dirty="0"/>
              <a:t>available for </a:t>
            </a:r>
            <a:r>
              <a:rPr lang="en-US" sz="2300" dirty="0" smtClean="0"/>
              <a:t>month/# of </a:t>
            </a:r>
            <a:r>
              <a:rPr lang="en-US" sz="2300" dirty="0"/>
              <a:t>CRNA/AA FTE. </a:t>
            </a:r>
            <a:endParaRPr lang="en-US" sz="2300" dirty="0" smtClean="0"/>
          </a:p>
          <a:p>
            <a:pPr lvl="1"/>
            <a:r>
              <a:rPr lang="en-US" sz="2300" dirty="0" smtClean="0"/>
              <a:t>Your payment based FTE </a:t>
            </a:r>
            <a:endParaRPr lang="en-US" dirty="0" smtClean="0"/>
          </a:p>
          <a:p>
            <a:pPr marL="0" indent="0">
              <a:buNone/>
            </a:pPr>
            <a:r>
              <a:rPr lang="en-US" sz="2900" dirty="0" smtClean="0"/>
              <a:t>Criteria</a:t>
            </a:r>
            <a:endParaRPr lang="en-US" sz="2900" dirty="0"/>
          </a:p>
          <a:p>
            <a:pPr marL="514350" indent="-514350">
              <a:buFont typeface="+mj-lt"/>
              <a:buAutoNum type="romanUcPeriod"/>
            </a:pPr>
            <a:r>
              <a:rPr lang="en-US" sz="2900" dirty="0" smtClean="0"/>
              <a:t>ELIGIBLE--100</a:t>
            </a:r>
            <a:r>
              <a:rPr lang="en-US" sz="2900" dirty="0"/>
              <a:t>% </a:t>
            </a:r>
            <a:r>
              <a:rPr lang="en-US" sz="2900" dirty="0" smtClean="0"/>
              <a:t>Antibiotic </a:t>
            </a:r>
            <a:r>
              <a:rPr lang="en-US" sz="2900" i="1" dirty="0" smtClean="0"/>
              <a:t>charting</a:t>
            </a:r>
          </a:p>
          <a:p>
            <a:pPr marL="514350" indent="-514350">
              <a:buFont typeface="+mj-lt"/>
              <a:buAutoNum type="romanUcPeriod"/>
            </a:pPr>
            <a:r>
              <a:rPr lang="pl-PL" sz="2900" dirty="0" smtClean="0"/>
              <a:t>50% PAYOUT </a:t>
            </a:r>
            <a:r>
              <a:rPr lang="pl-PL" sz="2900" dirty="0" err="1" smtClean="0"/>
              <a:t>if</a:t>
            </a:r>
            <a:r>
              <a:rPr lang="pl-PL" sz="2900" dirty="0" smtClean="0"/>
              <a:t>  </a:t>
            </a:r>
          </a:p>
          <a:p>
            <a:pPr marL="971550" lvl="1" indent="-514350">
              <a:buFont typeface="+mj-lt"/>
              <a:buAutoNum type="romanUcPeriod"/>
            </a:pPr>
            <a:r>
              <a:rPr lang="pl-PL" sz="2600" b="1" dirty="0" smtClean="0"/>
              <a:t>80</a:t>
            </a:r>
            <a:r>
              <a:rPr lang="pl-PL" sz="2600" b="1" dirty="0"/>
              <a:t>% </a:t>
            </a:r>
            <a:r>
              <a:rPr lang="pl-PL" sz="2600" dirty="0"/>
              <a:t>of </a:t>
            </a:r>
            <a:r>
              <a:rPr lang="pl-PL" sz="2600" i="1" dirty="0" smtClean="0"/>
              <a:t>AIP </a:t>
            </a:r>
            <a:r>
              <a:rPr lang="pl-PL" sz="2600" i="1" dirty="0" err="1" smtClean="0"/>
              <a:t>Goal</a:t>
            </a:r>
            <a:r>
              <a:rPr lang="pl-PL" sz="2600" i="1" dirty="0" smtClean="0"/>
              <a:t> for </a:t>
            </a:r>
            <a:r>
              <a:rPr lang="pl-PL" sz="2600" i="1" dirty="0"/>
              <a:t>On-Time </a:t>
            </a:r>
            <a:r>
              <a:rPr lang="pl-PL" sz="2600" dirty="0" smtClean="0"/>
              <a:t>AND 80</a:t>
            </a:r>
            <a:r>
              <a:rPr lang="pl-PL" sz="2600" dirty="0"/>
              <a:t>% of </a:t>
            </a:r>
            <a:r>
              <a:rPr lang="pl-PL" sz="2600" dirty="0" smtClean="0"/>
              <a:t>AOP </a:t>
            </a:r>
            <a:r>
              <a:rPr lang="pl-PL" sz="2600" dirty="0" err="1" smtClean="0"/>
              <a:t>Goal</a:t>
            </a:r>
            <a:r>
              <a:rPr lang="pl-PL" sz="2600" dirty="0" smtClean="0"/>
              <a:t> for On</a:t>
            </a:r>
            <a:r>
              <a:rPr lang="pl-PL" sz="2600" dirty="0"/>
              <a:t>-</a:t>
            </a:r>
            <a:r>
              <a:rPr lang="pl-PL" sz="2600" dirty="0" smtClean="0"/>
              <a:t>Time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900" dirty="0" smtClean="0"/>
              <a:t>Full Payout if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600" b="1" dirty="0" smtClean="0"/>
              <a:t>90</a:t>
            </a:r>
            <a:r>
              <a:rPr lang="en-US" sz="2600" b="1" dirty="0"/>
              <a:t>%</a:t>
            </a:r>
            <a:r>
              <a:rPr lang="en-US" sz="2600" dirty="0"/>
              <a:t> of </a:t>
            </a:r>
            <a:r>
              <a:rPr lang="pl-PL" sz="2600" i="1" dirty="0"/>
              <a:t>AIP </a:t>
            </a:r>
            <a:r>
              <a:rPr lang="pl-PL" sz="2600" i="1" dirty="0" err="1"/>
              <a:t>Goal</a:t>
            </a:r>
            <a:r>
              <a:rPr lang="pl-PL" sz="2600" i="1" dirty="0"/>
              <a:t> for On-Time </a:t>
            </a:r>
            <a:r>
              <a:rPr lang="en-US" sz="2600" dirty="0" smtClean="0"/>
              <a:t>AND 90</a:t>
            </a:r>
            <a:r>
              <a:rPr lang="en-US" sz="2600" dirty="0"/>
              <a:t>% of </a:t>
            </a:r>
            <a:r>
              <a:rPr lang="pl-PL" sz="2600" dirty="0" err="1"/>
              <a:t>Goal</a:t>
            </a:r>
            <a:r>
              <a:rPr lang="pl-PL" sz="2600" dirty="0"/>
              <a:t> for On-</a:t>
            </a:r>
            <a:r>
              <a:rPr lang="pl-PL" sz="2600" dirty="0" smtClean="0"/>
              <a:t>Time</a:t>
            </a:r>
            <a:r>
              <a:rPr lang="en-US" sz="2600" dirty="0"/>
              <a:t>        </a:t>
            </a:r>
            <a:endParaRPr lang="en-US" sz="2600" dirty="0" smtClean="0"/>
          </a:p>
          <a:p>
            <a:pPr lvl="1"/>
            <a:endParaRPr lang="en-US" sz="2600" dirty="0"/>
          </a:p>
          <a:p>
            <a:pPr marL="457200" lvl="1" indent="0" algn="ctr">
              <a:buNone/>
            </a:pPr>
            <a:r>
              <a:rPr lang="en-US" sz="3100" dirty="0" smtClean="0"/>
              <a:t>The </a:t>
            </a:r>
            <a:r>
              <a:rPr lang="en-US" sz="3100" dirty="0"/>
              <a:t>65% &amp; 70% are </a:t>
            </a:r>
            <a:r>
              <a:rPr lang="en-US" sz="3100" dirty="0" smtClean="0"/>
              <a:t>UCH </a:t>
            </a:r>
            <a:r>
              <a:rPr lang="en-US" sz="3100" dirty="0"/>
              <a:t>Goals for On-Time Starts</a:t>
            </a:r>
          </a:p>
        </p:txBody>
      </p:sp>
    </p:spTree>
    <p:extLst>
      <p:ext uri="{BB962C8B-B14F-4D97-AF65-F5344CB8AC3E}">
        <p14:creationId xmlns:p14="http://schemas.microsoft.com/office/powerpoint/2010/main" val="256970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394684"/>
          </a:xfrm>
        </p:spPr>
        <p:txBody>
          <a:bodyPr/>
          <a:lstStyle/>
          <a:p>
            <a:r>
              <a:rPr lang="en-US" dirty="0" smtClean="0"/>
              <a:t>Effect—better charting but different care?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12" y="2352868"/>
            <a:ext cx="6508036" cy="4335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051" y="3256686"/>
            <a:ext cx="765503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THIS IS ABOUT AN IMAGE NOT AN OUTCOME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0620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798" y="1549400"/>
            <a:ext cx="50419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2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it matter?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9" y="1417638"/>
            <a:ext cx="4457176" cy="5180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5297" y="5814673"/>
            <a:ext cx="1845175" cy="78362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5953" y="1573475"/>
            <a:ext cx="3316547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MONEY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FAME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MONEY</a:t>
            </a:r>
          </a:p>
          <a:p>
            <a:r>
              <a:rPr lang="en-US" sz="3200" dirty="0" smtClean="0"/>
              <a:t>PRESTIGE 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MONEY</a:t>
            </a:r>
          </a:p>
          <a:p>
            <a:r>
              <a:rPr lang="en-US" sz="3200" dirty="0" smtClean="0"/>
              <a:t>MORE FAME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MONEY</a:t>
            </a:r>
          </a:p>
          <a:p>
            <a:r>
              <a:rPr lang="en-US" sz="3200" dirty="0" smtClean="0"/>
              <a:t>LOWER BILLS</a:t>
            </a:r>
          </a:p>
          <a:p>
            <a:r>
              <a:rPr lang="en-US" sz="3200" dirty="0" smtClean="0"/>
              <a:t>LOWER COSTS</a:t>
            </a:r>
          </a:p>
          <a:p>
            <a:r>
              <a:rPr lang="en-US" sz="3200" dirty="0" smtClean="0"/>
              <a:t>FAME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769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70" y="274638"/>
            <a:ext cx="8738620" cy="1143000"/>
          </a:xfrm>
        </p:spPr>
        <p:txBody>
          <a:bodyPr/>
          <a:lstStyle/>
          <a:p>
            <a:r>
              <a:rPr lang="en-US" sz="4000" dirty="0" smtClean="0"/>
              <a:t>CAN WE TELL IF THIS MATTERS?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25" y="1215162"/>
            <a:ext cx="3418766" cy="5492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200" y="1187792"/>
            <a:ext cx="4270278" cy="5520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701" y="2404144"/>
            <a:ext cx="6014791" cy="25545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NOPE—NOT YET</a:t>
            </a:r>
            <a:endParaRPr 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11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8497" y="2388169"/>
            <a:ext cx="7489029" cy="4292953"/>
            <a:chOff x="658497" y="2388169"/>
            <a:chExt cx="7489029" cy="42929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574" y="2388169"/>
              <a:ext cx="7257952" cy="4292953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658497" y="5749785"/>
              <a:ext cx="1834386" cy="435056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7"/>
            <a:ext cx="8001000" cy="2113532"/>
          </a:xfrm>
        </p:spPr>
        <p:txBody>
          <a:bodyPr/>
          <a:lstStyle/>
          <a:p>
            <a:r>
              <a:rPr lang="en-US" sz="3600" dirty="0" smtClean="0"/>
              <a:t>HOW ABOUT CLOSER TO HOME?</a:t>
            </a:r>
            <a:br>
              <a:rPr lang="en-US" sz="3600" dirty="0" smtClean="0"/>
            </a:br>
            <a:r>
              <a:rPr lang="en-US" sz="3600" i="1" dirty="0" smtClean="0"/>
              <a:t>THE QUEST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Did our efforts work?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9574" y="3642159"/>
            <a:ext cx="7257952" cy="13234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NOPE—No one in the hospital follows this but it is recorded on every patient (since 2010).</a:t>
            </a:r>
          </a:p>
          <a:p>
            <a:pPr algn="ctr"/>
            <a:r>
              <a:rPr lang="en-US" sz="2400" dirty="0" smtClean="0"/>
              <a:t>We can know what works</a:t>
            </a:r>
            <a:r>
              <a:rPr lang="en-US" dirty="0" smtClean="0"/>
              <a:t> </a:t>
            </a:r>
          </a:p>
          <a:p>
            <a:pPr algn="ctr"/>
            <a:r>
              <a:rPr lang="en-US" sz="2000" i="1" dirty="0" smtClean="0"/>
              <a:t>It matters to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8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71500" y="822275"/>
            <a:ext cx="8001000" cy="4924512"/>
          </a:xfrm>
        </p:spPr>
        <p:txBody>
          <a:bodyPr/>
          <a:lstStyle/>
          <a:p>
            <a:r>
              <a:rPr lang="en-US" sz="4800" dirty="0" smtClean="0"/>
              <a:t>Did anyone in the hospital keep track or know what we   were doing? </a:t>
            </a:r>
            <a:br>
              <a:rPr lang="en-US" sz="4800" dirty="0" smtClean="0"/>
            </a:br>
            <a:r>
              <a:rPr lang="en-US" sz="4800" dirty="0" smtClean="0"/>
              <a:t>Was there a global </a:t>
            </a:r>
            <a:r>
              <a:rPr lang="en-US" sz="4800" dirty="0" err="1" smtClean="0"/>
              <a:t>corrdinating</a:t>
            </a:r>
            <a:r>
              <a:rPr lang="en-US" sz="4800" dirty="0" smtClean="0"/>
              <a:t> body that got everyone together?</a:t>
            </a:r>
            <a:endParaRPr lang="en-US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1701" y="2404144"/>
            <a:ext cx="6014791" cy="25545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NOPE—NOT YET</a:t>
            </a:r>
            <a:endParaRPr 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01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584"/>
          </a:xfrm>
        </p:spPr>
        <p:txBody>
          <a:bodyPr/>
          <a:lstStyle/>
          <a:p>
            <a:r>
              <a:rPr lang="en-US" dirty="0" smtClean="0"/>
              <a:t>Ventilator Associated Pneumonia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02220" y="1499130"/>
            <a:ext cx="20821" cy="916135"/>
          </a:xfrm>
          <a:prstGeom prst="straightConnector1">
            <a:avLst/>
          </a:prstGeom>
          <a:ln w="76200" cmpd="sng"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36923" y="2092099"/>
            <a:ext cx="2630012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Antibiotic measure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Reversal NDMR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07416" y="2812786"/>
            <a:ext cx="603786" cy="47203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57155" y="1499130"/>
            <a:ext cx="8457555" cy="5025982"/>
            <a:chOff x="257155" y="1499130"/>
            <a:chExt cx="8457555" cy="50259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155" y="1499130"/>
              <a:ext cx="8457555" cy="5025982"/>
            </a:xfrm>
            <a:prstGeom prst="rect">
              <a:avLst/>
            </a:prstGeom>
            <a:solidFill>
              <a:srgbClr val="FFFFFF"/>
            </a:solidFill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7496733" y="3421651"/>
              <a:ext cx="20821" cy="988049"/>
            </a:xfrm>
            <a:prstGeom prst="straightConnector1">
              <a:avLst/>
            </a:prstGeom>
            <a:ln w="762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873769" y="3421651"/>
              <a:ext cx="20821" cy="988049"/>
            </a:xfrm>
            <a:prstGeom prst="straightConnector1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236923" y="3421473"/>
              <a:ext cx="20821" cy="988049"/>
            </a:xfrm>
            <a:prstGeom prst="straightConnector1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2586954" y="2622090"/>
            <a:ext cx="824248" cy="79956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275713"/>
              </p:ext>
            </p:extLst>
          </p:nvPr>
        </p:nvGraphicFramePr>
        <p:xfrm>
          <a:off x="831965" y="593865"/>
          <a:ext cx="7574210" cy="6031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04840" y="2281101"/>
            <a:ext cx="579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‘07           </a:t>
            </a:r>
            <a:r>
              <a:rPr lang="fr-FR" dirty="0" smtClean="0"/>
              <a:t>’</a:t>
            </a:r>
            <a:r>
              <a:rPr lang="en-US" dirty="0" smtClean="0"/>
              <a:t>08                 ‘09-‘10         ‘11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7798127" cy="684683"/>
          </a:xfrm>
        </p:spPr>
        <p:txBody>
          <a:bodyPr/>
          <a:lstStyle/>
          <a:p>
            <a:r>
              <a:rPr lang="en-US" dirty="0" smtClean="0"/>
              <a:t>What else?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08" y="1142048"/>
            <a:ext cx="8437520" cy="551837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46221" y="5271695"/>
            <a:ext cx="1160417" cy="18273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284804" y="5972278"/>
            <a:ext cx="1160417" cy="18273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68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02" y="276811"/>
            <a:ext cx="6512511" cy="1143000"/>
          </a:xfrm>
        </p:spPr>
        <p:txBody>
          <a:bodyPr/>
          <a:lstStyle/>
          <a:p>
            <a:pPr algn="ctr"/>
            <a:r>
              <a:rPr lang="en-US" sz="6600" dirty="0" smtClean="0"/>
              <a:t>How?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4882" y="1711723"/>
            <a:ext cx="8229600" cy="485053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400" dirty="0" smtClean="0">
                <a:solidFill>
                  <a:srgbClr val="292934"/>
                </a:solidFill>
              </a:rPr>
              <a:t>MEASURE discrete a selected medical process (eg, SCIP, PQRI requirements)</a:t>
            </a:r>
            <a:endParaRPr lang="en-US" sz="3400" dirty="0">
              <a:solidFill>
                <a:srgbClr val="292934"/>
              </a:solidFill>
            </a:endParaRPr>
          </a:p>
          <a:p>
            <a:pPr lvl="1"/>
            <a:r>
              <a:rPr lang="en-US" sz="2600" dirty="0" smtClean="0">
                <a:solidFill>
                  <a:srgbClr val="292934"/>
                </a:solidFill>
              </a:rPr>
              <a:t>Assess DOCUMENTED Care that is important</a:t>
            </a:r>
          </a:p>
          <a:p>
            <a:pPr lvl="1"/>
            <a:r>
              <a:rPr lang="en-US" sz="3000" dirty="0" smtClean="0">
                <a:solidFill>
                  <a:srgbClr val="292934"/>
                </a:solidFill>
              </a:rPr>
              <a:t>EDUCATE participants</a:t>
            </a:r>
          </a:p>
          <a:p>
            <a:pPr lvl="3"/>
            <a:r>
              <a:rPr lang="en-US" sz="2600" dirty="0" smtClean="0">
                <a:solidFill>
                  <a:srgbClr val="292934"/>
                </a:solidFill>
              </a:rPr>
              <a:t>Make </a:t>
            </a:r>
            <a:r>
              <a:rPr lang="en-US" sz="2600" dirty="0">
                <a:solidFill>
                  <a:srgbClr val="292934"/>
                </a:solidFill>
              </a:rPr>
              <a:t>a group </a:t>
            </a:r>
            <a:r>
              <a:rPr lang="en-US" sz="2600" dirty="0" smtClean="0">
                <a:solidFill>
                  <a:srgbClr val="292934"/>
                </a:solidFill>
              </a:rPr>
              <a:t>process or an individual one</a:t>
            </a:r>
            <a:endParaRPr lang="en-US" sz="2800" dirty="0" smtClean="0">
              <a:solidFill>
                <a:srgbClr val="292934"/>
              </a:solidFill>
            </a:endParaRPr>
          </a:p>
          <a:p>
            <a:pPr lvl="1"/>
            <a:r>
              <a:rPr lang="en-US" sz="3200" dirty="0" smtClean="0">
                <a:solidFill>
                  <a:srgbClr val="292934"/>
                </a:solidFill>
              </a:rPr>
              <a:t>MEASURE for Change in Practices</a:t>
            </a:r>
          </a:p>
          <a:p>
            <a:pPr lvl="2"/>
            <a:r>
              <a:rPr lang="en-US" sz="3000" dirty="0" smtClean="0">
                <a:solidFill>
                  <a:srgbClr val="292934"/>
                </a:solidFill>
              </a:rPr>
              <a:t>Maintain </a:t>
            </a:r>
            <a:r>
              <a:rPr lang="en-US" sz="3000" dirty="0">
                <a:solidFill>
                  <a:srgbClr val="292934"/>
                </a:solidFill>
              </a:rPr>
              <a:t>gains </a:t>
            </a:r>
            <a:endParaRPr lang="en-US" sz="3000" dirty="0" smtClean="0">
              <a:solidFill>
                <a:srgbClr val="292934"/>
              </a:solidFill>
            </a:endParaRPr>
          </a:p>
          <a:p>
            <a:pPr lvl="1"/>
            <a:r>
              <a:rPr lang="en-US" sz="3000" b="1" i="1" dirty="0" smtClean="0">
                <a:solidFill>
                  <a:srgbClr val="292934"/>
                </a:solidFill>
              </a:rPr>
              <a:t>PROVIDE CONTINOUS PERFORMANCE REASSESSMENT– Medicine and public 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661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things just get worse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12" y="1905000"/>
            <a:ext cx="7200072" cy="482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7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79" y="1472149"/>
            <a:ext cx="4324195" cy="27507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418" y="3104648"/>
            <a:ext cx="4241957" cy="3753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 dirty="0" smtClean="0"/>
              <a:t>Random numbers?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29" y="1417638"/>
            <a:ext cx="4788641" cy="3642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78" y="1009237"/>
            <a:ext cx="4855992" cy="584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7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Dr</a:t>
            </a:r>
            <a:r>
              <a:rPr lang="en-US" dirty="0"/>
              <a:t>. </a:t>
            </a:r>
            <a:r>
              <a:rPr lang="en-US" dirty="0" err="1"/>
              <a:t>Leape</a:t>
            </a:r>
            <a:r>
              <a:rPr lang="en-US" dirty="0"/>
              <a:t> again--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208" y="1630908"/>
            <a:ext cx="8001000" cy="4114800"/>
          </a:xfrm>
        </p:spPr>
        <p:txBody>
          <a:bodyPr/>
          <a:lstStyle/>
          <a:p>
            <a:endParaRPr lang="en-US" dirty="0"/>
          </a:p>
          <a:p>
            <a:r>
              <a:rPr lang="en-US" sz="3600" dirty="0" smtClean="0"/>
              <a:t>The best way to get change </a:t>
            </a:r>
          </a:p>
          <a:p>
            <a:pPr lvl="1"/>
            <a:r>
              <a:rPr lang="en-US" sz="3200" dirty="0" smtClean="0"/>
              <a:t>is </a:t>
            </a:r>
            <a:r>
              <a:rPr lang="en-US" sz="3200" dirty="0"/>
              <a:t>to make it personal</a:t>
            </a:r>
            <a:r>
              <a:rPr lang="en-US" sz="3200" dirty="0" smtClean="0"/>
              <a:t>—</a:t>
            </a:r>
          </a:p>
          <a:p>
            <a:pPr lvl="2"/>
            <a:r>
              <a:rPr lang="en-US" sz="3200" dirty="0" smtClean="0"/>
              <a:t>your </a:t>
            </a:r>
            <a:r>
              <a:rPr lang="en-US" sz="3200" dirty="0"/>
              <a:t>patient, </a:t>
            </a:r>
            <a:endParaRPr lang="en-US" sz="3200" dirty="0" smtClean="0"/>
          </a:p>
          <a:p>
            <a:pPr lvl="2"/>
            <a:r>
              <a:rPr lang="en-US" sz="3200" dirty="0" smtClean="0"/>
              <a:t>your </a:t>
            </a:r>
            <a:r>
              <a:rPr lang="en-US" sz="3200" dirty="0"/>
              <a:t>friend, </a:t>
            </a:r>
            <a:endParaRPr lang="en-US" sz="3200" dirty="0" smtClean="0"/>
          </a:p>
          <a:p>
            <a:pPr lvl="2"/>
            <a:r>
              <a:rPr lang="en-US" sz="3200" dirty="0" smtClean="0"/>
              <a:t>your </a:t>
            </a:r>
            <a:r>
              <a:rPr lang="en-US" sz="3200" dirty="0"/>
              <a:t>family</a:t>
            </a: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323" y="3348521"/>
            <a:ext cx="2666177" cy="294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6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26" y="274638"/>
            <a:ext cx="8671152" cy="1143000"/>
          </a:xfrm>
        </p:spPr>
        <p:txBody>
          <a:bodyPr/>
          <a:lstStyle/>
          <a:p>
            <a:r>
              <a:rPr lang="en-US" dirty="0" smtClean="0"/>
              <a:t>Central line—</a:t>
            </a:r>
            <a:r>
              <a:rPr lang="en-US" sz="4800" dirty="0" smtClean="0"/>
              <a:t>No infections from OR for 18 months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86227"/>
            <a:ext cx="8001000" cy="48193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NDMR-REVERSAL</a:t>
            </a:r>
          </a:p>
          <a:p>
            <a:pPr lvl="1"/>
            <a:r>
              <a:rPr lang="en-US" dirty="0" smtClean="0"/>
              <a:t>Re--intubations in PACU 3/week to 6/year</a:t>
            </a:r>
          </a:p>
          <a:p>
            <a:pPr lvl="1"/>
            <a:r>
              <a:rPr lang="en-US" dirty="0" smtClean="0"/>
              <a:t>Pneumonia rate down 50%</a:t>
            </a:r>
            <a:endParaRPr lang="en-US" dirty="0"/>
          </a:p>
          <a:p>
            <a:r>
              <a:rPr lang="en-US" dirty="0" smtClean="0"/>
              <a:t>PONV</a:t>
            </a:r>
          </a:p>
          <a:p>
            <a:pPr lvl="1"/>
            <a:r>
              <a:rPr lang="en-US" dirty="0" smtClean="0"/>
              <a:t>Subjective—much lower N &amp; V</a:t>
            </a:r>
          </a:p>
          <a:p>
            <a:pPr lvl="2"/>
            <a:r>
              <a:rPr lang="en-US" dirty="0" smtClean="0"/>
              <a:t>Preemptive treatment much more likely (eg. Propofol infusion)</a:t>
            </a:r>
          </a:p>
          <a:p>
            <a:r>
              <a:rPr lang="en-US" i="1" dirty="0" smtClean="0"/>
              <a:t>Ventilation changes</a:t>
            </a:r>
          </a:p>
          <a:p>
            <a:pPr lvl="1"/>
            <a:r>
              <a:rPr lang="en-US" dirty="0" smtClean="0"/>
              <a:t>No real measure but rate of unexpected admit to ICU in OSA patients lower than non OSA patients.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4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from all this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991" y="1603499"/>
            <a:ext cx="8245847" cy="513001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dirty="0"/>
              <a:t>T</a:t>
            </a:r>
            <a:r>
              <a:rPr lang="en-US" sz="3600" dirty="0" smtClean="0"/>
              <a:t>he final step toward success </a:t>
            </a:r>
          </a:p>
          <a:p>
            <a:pPr marL="0" indent="0" algn="ctr">
              <a:buNone/>
            </a:pPr>
            <a:r>
              <a:rPr lang="en-US" sz="3200" b="1" i="1" dirty="0" smtClean="0"/>
              <a:t>Pragmatic Collaboration </a:t>
            </a:r>
          </a:p>
          <a:p>
            <a:pPr marL="0" indent="0" algn="ctr">
              <a:buNone/>
            </a:pPr>
            <a:r>
              <a:rPr lang="en-US" sz="2800" dirty="0" smtClean="0"/>
              <a:t>We need to recognize the trap (fallacy) that recording numbers is fraught with human error </a:t>
            </a:r>
          </a:p>
          <a:p>
            <a:pPr marL="0" indent="0" algn="ctr">
              <a:buNone/>
            </a:pPr>
            <a:r>
              <a:rPr lang="en-US" sz="3200" b="1" i="1" dirty="0" smtClean="0"/>
              <a:t>Actions</a:t>
            </a:r>
          </a:p>
          <a:p>
            <a:pPr marL="0" indent="0" algn="ctr">
              <a:buNone/>
            </a:pPr>
            <a:r>
              <a:rPr lang="en-US" sz="3200" i="1" dirty="0" smtClean="0"/>
              <a:t>Doing deeds is a celebration of success and uses numbers as the reminder</a:t>
            </a:r>
          </a:p>
          <a:p>
            <a:pPr marL="0" indent="0">
              <a:buNone/>
            </a:pPr>
            <a:r>
              <a:rPr lang="en-US" sz="2800" dirty="0" smtClean="0"/>
              <a:t>Nothing is 100% or 0%--Surgery causes injury. Actions that contribute to reducing injury matters </a:t>
            </a:r>
          </a:p>
          <a:p>
            <a:pPr marL="0" indent="0" algn="ctr">
              <a:buNone/>
            </a:pPr>
            <a:r>
              <a:rPr lang="en-US" sz="3200" b="1" i="1" dirty="0" smtClean="0"/>
              <a:t>Reality – Consolidate your gains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4038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 Finally Finally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69" y="1905000"/>
            <a:ext cx="8780798" cy="4664062"/>
          </a:xfrm>
        </p:spPr>
        <p:txBody>
          <a:bodyPr/>
          <a:lstStyle/>
          <a:p>
            <a:pPr marL="0" indent="0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/>
              <a:t>Plan your outcome goal first!</a:t>
            </a:r>
          </a:p>
          <a:p>
            <a:pPr marL="0" indent="0" algn="ctr">
              <a:buNone/>
            </a:pPr>
            <a:r>
              <a:rPr lang="en-US" sz="3200" dirty="0" smtClean="0"/>
              <a:t> and measure it yourself </a:t>
            </a:r>
          </a:p>
          <a:p>
            <a:pPr marL="0" indent="0" algn="ctr">
              <a:buNone/>
            </a:pPr>
            <a:r>
              <a:rPr lang="en-US" sz="4000" b="1" i="1" dirty="0" smtClean="0"/>
              <a:t>Maintain enthusiasm by seeing success </a:t>
            </a:r>
            <a:endParaRPr lang="en-US" sz="4000" b="1" i="1" dirty="0"/>
          </a:p>
          <a:p>
            <a:pPr marL="0" indent="0" algn="ctr">
              <a:buNone/>
            </a:pPr>
            <a:r>
              <a:rPr lang="en-US" sz="4000" b="1" i="1" dirty="0"/>
              <a:t>i</a:t>
            </a:r>
            <a:r>
              <a:rPr lang="en-US" sz="4000" b="1" i="1" dirty="0" smtClean="0"/>
              <a:t>n your patients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7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JAMA  Volume 313(5) 2015</a:t>
            </a:r>
          </a:p>
          <a:p>
            <a:pPr marL="0" indent="0">
              <a:buNone/>
            </a:pPr>
            <a:r>
              <a:rPr lang="en-US" sz="2000" dirty="0" smtClean="0"/>
              <a:t>Hospital </a:t>
            </a:r>
            <a:r>
              <a:rPr lang="en-US" sz="2000" dirty="0"/>
              <a:t>Readmissions Following </a:t>
            </a:r>
            <a:r>
              <a:rPr lang="en-US" sz="2000" dirty="0" smtClean="0"/>
              <a:t>Surgery Turning </a:t>
            </a:r>
            <a:r>
              <a:rPr lang="en-US" sz="2000" dirty="0"/>
              <a:t>Complications Into “Treasures</a:t>
            </a:r>
            <a:r>
              <a:rPr lang="en-US" sz="2000" dirty="0" smtClean="0"/>
              <a:t>”  Lucian </a:t>
            </a:r>
            <a:r>
              <a:rPr lang="en-US" sz="2000" dirty="0"/>
              <a:t>L. </a:t>
            </a:r>
            <a:r>
              <a:rPr lang="en-US" sz="2000" dirty="0" err="1"/>
              <a:t>Leape,MD</a:t>
            </a:r>
            <a:r>
              <a:rPr lang="en-US" sz="2000" dirty="0" smtClean="0"/>
              <a:t> p 467</a:t>
            </a:r>
          </a:p>
          <a:p>
            <a:pPr marL="0" indent="0">
              <a:buNone/>
            </a:pPr>
            <a:r>
              <a:rPr lang="en-US" sz="2000" dirty="0"/>
              <a:t>Underlying Reasons Associated With Hospital </a:t>
            </a:r>
            <a:r>
              <a:rPr lang="en-US" sz="2000" dirty="0" smtClean="0"/>
              <a:t>Readmission Following </a:t>
            </a:r>
            <a:r>
              <a:rPr lang="en-US" sz="2000" dirty="0"/>
              <a:t>Surgery in the United </a:t>
            </a:r>
            <a:r>
              <a:rPr lang="en-US" sz="2000" dirty="0" smtClean="0"/>
              <a:t>States  RP </a:t>
            </a:r>
            <a:r>
              <a:rPr lang="en-US" sz="2000" dirty="0" err="1" smtClean="0"/>
              <a:t>Merkow</a:t>
            </a:r>
            <a:r>
              <a:rPr lang="en-US" sz="2000" dirty="0" smtClean="0"/>
              <a:t>. ….. KY </a:t>
            </a:r>
            <a:r>
              <a:rPr lang="en-US" sz="2000" dirty="0" err="1" smtClean="0"/>
              <a:t>Bilimoria</a:t>
            </a:r>
            <a:r>
              <a:rPr lang="en-US" sz="2000" dirty="0" smtClean="0"/>
              <a:t> p. 483</a:t>
            </a:r>
          </a:p>
          <a:p>
            <a:pPr marL="0" indent="0">
              <a:buNone/>
            </a:pPr>
            <a:r>
              <a:rPr lang="en-US" sz="2000" dirty="0"/>
              <a:t>National Hospital Ratings </a:t>
            </a:r>
            <a:r>
              <a:rPr lang="en-US" sz="2000" dirty="0" smtClean="0"/>
              <a:t>Systems Share </a:t>
            </a:r>
            <a:r>
              <a:rPr lang="en-US" sz="2000" dirty="0"/>
              <a:t>Few Common Scores </a:t>
            </a:r>
            <a:r>
              <a:rPr lang="en-US" sz="2000" dirty="0" smtClean="0"/>
              <a:t>And May </a:t>
            </a:r>
            <a:r>
              <a:rPr lang="en-US" sz="2000" dirty="0"/>
              <a:t>Generate Confusion </a:t>
            </a:r>
            <a:r>
              <a:rPr lang="en-US" sz="2000" dirty="0" smtClean="0"/>
              <a:t>Instead Of Clarity JM Austin…..PJ </a:t>
            </a:r>
            <a:r>
              <a:rPr lang="en-US" sz="2000" dirty="0" err="1" smtClean="0"/>
              <a:t>Pronovost</a:t>
            </a:r>
            <a:r>
              <a:rPr lang="en-US" sz="2000" dirty="0" smtClean="0"/>
              <a:t>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err="1">
                <a:solidFill>
                  <a:srgbClr val="0000FF"/>
                </a:solidFill>
              </a:rPr>
              <a:t>content.healthaffairs.org</a:t>
            </a:r>
            <a:r>
              <a:rPr lang="en-US" sz="2000" dirty="0">
                <a:solidFill>
                  <a:srgbClr val="0000FF"/>
                </a:solidFill>
              </a:rPr>
              <a:t>/content/34/3/423.full.html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40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3970587"/>
            <a:ext cx="6914412" cy="2141655"/>
          </a:xfrm>
        </p:spPr>
        <p:txBody>
          <a:bodyPr/>
          <a:lstStyle/>
          <a:p>
            <a:r>
              <a:rPr lang="en-US" dirty="0" smtClean="0"/>
              <a:t>Pick an outcome then an agent of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DSC_1391 </a:t>
            </a:r>
            <a:r>
              <a:rPr lang="en-US" dirty="0" err="1"/>
              <a:t>copy.MOV</a:t>
            </a:r>
            <a:endParaRPr lang="en-US" dirty="0"/>
          </a:p>
        </p:txBody>
      </p:sp>
      <p:pic>
        <p:nvPicPr>
          <p:cNvPr id="4" name="DSC_1391 cop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959" y="580833"/>
            <a:ext cx="5355465" cy="301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3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652" y="204594"/>
            <a:ext cx="6469099" cy="65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7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7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06" y="274638"/>
            <a:ext cx="8762584" cy="1143000"/>
          </a:xfrm>
        </p:spPr>
        <p:txBody>
          <a:bodyPr/>
          <a:lstStyle/>
          <a:p>
            <a:r>
              <a:rPr lang="en-US" sz="4400" dirty="0" smtClean="0"/>
              <a:t>Lucian Leap’s </a:t>
            </a:r>
            <a:r>
              <a:rPr lang="en-US" sz="4400" dirty="0"/>
              <a:t>S</a:t>
            </a:r>
            <a:r>
              <a:rPr lang="en-US" sz="4400" dirty="0" smtClean="0"/>
              <a:t>tatement on Change</a:t>
            </a:r>
            <a:br>
              <a:rPr lang="en-US" sz="4400" dirty="0" smtClean="0"/>
            </a:br>
            <a:r>
              <a:rPr lang="en-US" sz="1800" dirty="0" smtClean="0"/>
              <a:t>(Author of Too Err is Human IOM Report)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 smtClean="0"/>
              <a:t>Errors &amp; Failure are caused by system breakdowns not individual carelessness.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Changing systems (clinical actions) is hard work and requires serious commitment, leadership and perseverance.</a:t>
            </a:r>
          </a:p>
          <a:p>
            <a:pPr lvl="1">
              <a:buFont typeface="+mj-lt"/>
              <a:buAutoNum type="arabicPeriod"/>
            </a:pPr>
            <a:r>
              <a:rPr lang="en-US" dirty="0" smtClean="0"/>
              <a:t>Must overcome </a:t>
            </a:r>
            <a:r>
              <a:rPr lang="en-US" i="1" dirty="0" smtClean="0"/>
              <a:t>TRADITION, TRADITION                      while we MOTIVATE MOTIVATE MOTIVATE!!!</a:t>
            </a:r>
          </a:p>
          <a:p>
            <a:pPr>
              <a:buFont typeface="+mj-lt"/>
              <a:buAutoNum type="arabicPeriod"/>
            </a:pPr>
            <a:r>
              <a:rPr lang="en-US" i="1" dirty="0" smtClean="0"/>
              <a:t>Most powerful method for reducing harm is feed back, learning from the best, and working in collaboration 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3024" y="6279495"/>
            <a:ext cx="817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Adapted from JAMA FEB 3 2015; 313(5):467-8)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3133" y="3369237"/>
            <a:ext cx="6834460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/>
              <a:t>ASPIRE</a:t>
            </a:r>
            <a:endParaRPr lang="en-US" sz="8000" b="1" i="1" dirty="0"/>
          </a:p>
        </p:txBody>
      </p:sp>
    </p:spTree>
    <p:extLst>
      <p:ext uri="{BB962C8B-B14F-4D97-AF65-F5344CB8AC3E}">
        <p14:creationId xmlns:p14="http://schemas.microsoft.com/office/powerpoint/2010/main" val="115797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62793"/>
          </a:xfrm>
        </p:spPr>
        <p:txBody>
          <a:bodyPr/>
          <a:lstStyle/>
          <a:p>
            <a:r>
              <a:rPr lang="en-US" sz="4800" dirty="0" smtClean="0"/>
              <a:t>Weekly report from IT 2015</a:t>
            </a:r>
            <a:endParaRPr lang="en-US" sz="4800" dirty="0"/>
          </a:p>
        </p:txBody>
      </p:sp>
      <p:grpSp>
        <p:nvGrpSpPr>
          <p:cNvPr id="3" name="Group 2"/>
          <p:cNvGrpSpPr/>
          <p:nvPr/>
        </p:nvGrpSpPr>
        <p:grpSpPr>
          <a:xfrm>
            <a:off x="194016" y="1557244"/>
            <a:ext cx="8616248" cy="4591921"/>
            <a:chOff x="194016" y="1918802"/>
            <a:chExt cx="8616248" cy="4591921"/>
          </a:xfrm>
        </p:grpSpPr>
        <p:grpSp>
          <p:nvGrpSpPr>
            <p:cNvPr id="17" name="Group 16"/>
            <p:cNvGrpSpPr/>
            <p:nvPr/>
          </p:nvGrpSpPr>
          <p:grpSpPr>
            <a:xfrm>
              <a:off x="194016" y="1918802"/>
              <a:ext cx="8616248" cy="4591921"/>
              <a:chOff x="70552" y="1326206"/>
              <a:chExt cx="9144000" cy="4888552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0552" y="1326206"/>
                <a:ext cx="9144000" cy="4888552"/>
                <a:chOff x="70552" y="1326206"/>
                <a:chExt cx="9144000" cy="4888552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552" y="1326206"/>
                  <a:ext cx="9144000" cy="219774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552" y="2494864"/>
                  <a:ext cx="9144000" cy="2544624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552" y="3663526"/>
                  <a:ext cx="9144000" cy="1918239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552" y="4690758"/>
                  <a:ext cx="9144000" cy="1524000"/>
                </a:xfrm>
                <a:prstGeom prst="rect">
                  <a:avLst/>
                </a:prstGeom>
              </p:spPr>
            </p:pic>
          </p:grpSp>
          <p:sp>
            <p:nvSpPr>
              <p:cNvPr id="13" name="Rectangle 12"/>
              <p:cNvSpPr/>
              <p:nvPr/>
            </p:nvSpPr>
            <p:spPr>
              <a:xfrm>
                <a:off x="171341" y="2112737"/>
                <a:ext cx="2177022" cy="3458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1736" y="3262223"/>
                <a:ext cx="2177022" cy="34960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71341" y="4403882"/>
                <a:ext cx="1985524" cy="24103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01578" y="5408856"/>
                <a:ext cx="2177022" cy="8059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36474" y="5543878"/>
              <a:ext cx="8350326" cy="209844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31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769" y="318480"/>
            <a:ext cx="8001000" cy="1143000"/>
          </a:xfrm>
        </p:spPr>
        <p:txBody>
          <a:bodyPr/>
          <a:lstStyle/>
          <a:p>
            <a:r>
              <a:rPr lang="en-US" sz="4800" dirty="0" smtClean="0"/>
              <a:t>What it looks like at 3 weeks</a:t>
            </a:r>
            <a:endParaRPr lang="en-US" sz="4800" dirty="0"/>
          </a:p>
        </p:txBody>
      </p:sp>
      <p:grpSp>
        <p:nvGrpSpPr>
          <p:cNvPr id="3" name="Group 2"/>
          <p:cNvGrpSpPr/>
          <p:nvPr/>
        </p:nvGrpSpPr>
        <p:grpSpPr>
          <a:xfrm>
            <a:off x="451680" y="1561755"/>
            <a:ext cx="8267342" cy="5220262"/>
            <a:chOff x="451680" y="1561755"/>
            <a:chExt cx="8267342" cy="52202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80" y="1561755"/>
              <a:ext cx="8267342" cy="19126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0263" y="3474427"/>
              <a:ext cx="7379793" cy="330759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04596" y="5554923"/>
              <a:ext cx="5565460" cy="22841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441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2795" y="776087"/>
            <a:ext cx="8370055" cy="4356665"/>
          </a:xfrm>
        </p:spPr>
        <p:txBody>
          <a:bodyPr/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i="1" dirty="0" smtClean="0">
                <a:solidFill>
                  <a:srgbClr val="0000FF"/>
                </a:solidFill>
              </a:rPr>
              <a:t>Here is how my</a:t>
            </a:r>
            <a:br>
              <a:rPr lang="en-US" sz="4800" i="1" dirty="0" smtClean="0">
                <a:solidFill>
                  <a:srgbClr val="0000FF"/>
                </a:solidFill>
              </a:rPr>
            </a:br>
            <a:r>
              <a:rPr lang="en-US" sz="4800" i="1" dirty="0" smtClean="0">
                <a:solidFill>
                  <a:srgbClr val="0000FF"/>
                </a:solidFill>
              </a:rPr>
              <a:t>department approached change and quality improvement for the last 8 years.</a:t>
            </a:r>
            <a:endParaRPr lang="en-US" sz="48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1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46" y="336207"/>
            <a:ext cx="8495188" cy="1263993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Use objective data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07194" y="1734823"/>
            <a:ext cx="8686440" cy="491646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2006 –AIMS</a:t>
            </a:r>
          </a:p>
          <a:p>
            <a:r>
              <a:rPr lang="en-US" sz="2600" b="1" dirty="0" smtClean="0"/>
              <a:t>2009 – Started a weekly report</a:t>
            </a:r>
          </a:p>
          <a:p>
            <a:pPr lvl="1"/>
            <a:r>
              <a:rPr lang="en-US" dirty="0" smtClean="0"/>
              <a:t>Generic </a:t>
            </a:r>
          </a:p>
          <a:p>
            <a:pPr lvl="1"/>
            <a:r>
              <a:rPr lang="en-US" dirty="0" smtClean="0"/>
              <a:t>By Location</a:t>
            </a:r>
          </a:p>
          <a:p>
            <a:pPr marL="457200" lvl="1" indent="0">
              <a:buNone/>
            </a:pPr>
            <a:r>
              <a:rPr lang="en-US" dirty="0" smtClean="0"/>
              <a:t>SCIP activities </a:t>
            </a:r>
          </a:p>
          <a:p>
            <a:pPr lvl="1"/>
            <a:r>
              <a:rPr lang="en-US" dirty="0" smtClean="0"/>
              <a:t>Admin always asking for 100%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nonymous</a:t>
            </a:r>
          </a:p>
          <a:p>
            <a:pPr lvl="1"/>
            <a:r>
              <a:rPr lang="en-US" dirty="0" smtClean="0"/>
              <a:t>Educated “poor” performers privately</a:t>
            </a:r>
          </a:p>
          <a:p>
            <a:pPr lvl="1"/>
            <a:r>
              <a:rPr lang="en-US" dirty="0" smtClean="0"/>
              <a:t>When 1-2 items worked OK</a:t>
            </a:r>
          </a:p>
          <a:p>
            <a:pPr marL="0" indent="0">
              <a:buNone/>
            </a:pPr>
            <a:r>
              <a:rPr lang="en-US" sz="3000" dirty="0" smtClean="0"/>
              <a:t>                     WEEKLY EMAIL</a:t>
            </a:r>
            <a:endParaRPr lang="en-US" sz="3000" dirty="0"/>
          </a:p>
        </p:txBody>
      </p:sp>
      <p:grpSp>
        <p:nvGrpSpPr>
          <p:cNvPr id="9" name="Group 8"/>
          <p:cNvGrpSpPr/>
          <p:nvPr/>
        </p:nvGrpSpPr>
        <p:grpSpPr>
          <a:xfrm>
            <a:off x="1885361" y="1954096"/>
            <a:ext cx="6043985" cy="4185555"/>
            <a:chOff x="1495382" y="1734823"/>
            <a:chExt cx="6043985" cy="4185555"/>
          </a:xfrm>
        </p:grpSpPr>
        <p:grpSp>
          <p:nvGrpSpPr>
            <p:cNvPr id="6" name="Group 5"/>
            <p:cNvGrpSpPr/>
            <p:nvPr/>
          </p:nvGrpSpPr>
          <p:grpSpPr>
            <a:xfrm>
              <a:off x="1495382" y="1734823"/>
              <a:ext cx="6043985" cy="4185555"/>
              <a:chOff x="1495382" y="1734823"/>
              <a:chExt cx="6043985" cy="4185555"/>
            </a:xfrm>
          </p:grpSpPr>
          <p:pic>
            <p:nvPicPr>
              <p:cNvPr id="5" name="Chart 1" descr="image00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95382" y="1734823"/>
                <a:ext cx="6043985" cy="4185555"/>
              </a:xfrm>
              <a:prstGeom prst="rect">
                <a:avLst/>
              </a:prstGeom>
              <a:noFill/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717783" y="4805740"/>
                <a:ext cx="465995" cy="369332"/>
              </a:xfrm>
              <a:prstGeom prst="rect">
                <a:avLst/>
              </a:prstGeom>
              <a:solidFill>
                <a:srgbClr val="FBF4E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70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2183778" y="3471827"/>
              <a:ext cx="3627448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316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Generic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Faculty were accountable and not accountable</a:t>
            </a:r>
          </a:p>
          <a:p>
            <a:r>
              <a:rPr lang="en-US" sz="2800" dirty="0" smtClean="0"/>
              <a:t>Non-physician caregivers had variable buy in and no responsibility except a conversation with ???</a:t>
            </a:r>
          </a:p>
          <a:p>
            <a:r>
              <a:rPr lang="en-US" sz="2800" dirty="0" smtClean="0"/>
              <a:t>Residents were too busy and came from so many locations, they just forgot or could not remember how to do some of the obscure charting.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3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2010--Provider and Location Report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of </a:t>
            </a:r>
            <a:r>
              <a:rPr lang="en-US" dirty="0"/>
              <a:t>m</a:t>
            </a:r>
            <a:r>
              <a:rPr lang="en-US" dirty="0" smtClean="0"/>
              <a:t>easures for this year</a:t>
            </a:r>
          </a:p>
          <a:p>
            <a:r>
              <a:rPr lang="en-US" dirty="0" smtClean="0"/>
              <a:t>Preop antibiotics, Normothermia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66826" y="3306923"/>
            <a:ext cx="5759182" cy="2867174"/>
            <a:chOff x="766826" y="3306923"/>
            <a:chExt cx="5759182" cy="2867174"/>
          </a:xfrm>
        </p:grpSpPr>
        <p:grpSp>
          <p:nvGrpSpPr>
            <p:cNvPr id="7" name="Group 6"/>
            <p:cNvGrpSpPr/>
            <p:nvPr/>
          </p:nvGrpSpPr>
          <p:grpSpPr>
            <a:xfrm>
              <a:off x="766826" y="3306923"/>
              <a:ext cx="5759182" cy="2867174"/>
              <a:chOff x="1302007" y="4185513"/>
              <a:chExt cx="4836461" cy="23241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1268" y="4185513"/>
                <a:ext cx="4267200" cy="2324100"/>
              </a:xfrm>
              <a:prstGeom prst="rect">
                <a:avLst/>
              </a:prstGeom>
            </p:spPr>
          </p:pic>
          <p:sp>
            <p:nvSpPr>
              <p:cNvPr id="3" name="Right Arrow 2"/>
              <p:cNvSpPr/>
              <p:nvPr/>
            </p:nvSpPr>
            <p:spPr>
              <a:xfrm flipV="1">
                <a:off x="1302007" y="4824261"/>
                <a:ext cx="647009" cy="199680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4968394" y="3306923"/>
              <a:ext cx="1525664" cy="2867174"/>
            </a:xfrm>
            <a:prstGeom prst="rect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686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2597</TotalTime>
  <Words>2582</Words>
  <Application>Microsoft Macintosh PowerPoint</Application>
  <PresentationFormat>On-screen Show (4:3)</PresentationFormat>
  <Paragraphs>478</Paragraphs>
  <Slides>51</Slides>
  <Notes>38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Travelogue</vt:lpstr>
      <vt:lpstr>Process of Quality Improvement— The Colorado Experience</vt:lpstr>
      <vt:lpstr>Change!!!!                             Who?</vt:lpstr>
      <vt:lpstr>Why? </vt:lpstr>
      <vt:lpstr>How?</vt:lpstr>
      <vt:lpstr>Lucian Leap’s Statement on Change (Author of Too Err is Human IOM Report)</vt:lpstr>
      <vt:lpstr> Here is how my department approached change and quality improvement for the last 8 years.</vt:lpstr>
      <vt:lpstr>Use objective data</vt:lpstr>
      <vt:lpstr>Issues with Generic</vt:lpstr>
      <vt:lpstr>2010--Provider and Location Report</vt:lpstr>
      <vt:lpstr> 2011--Issue was what we measured</vt:lpstr>
      <vt:lpstr>Assumption:  Our measures                         Our commitment</vt:lpstr>
      <vt:lpstr>New Measures-1st Rule</vt:lpstr>
      <vt:lpstr>New Measures--2nd Rule</vt:lpstr>
      <vt:lpstr>Process</vt:lpstr>
      <vt:lpstr>Our List—1.0</vt:lpstr>
      <vt:lpstr>Start with Education</vt:lpstr>
      <vt:lpstr>Rubber hits the Road</vt:lpstr>
      <vt:lpstr>AT 8 Months  Still well, not exactly</vt:lpstr>
      <vt:lpstr>Impact of CHANGE</vt:lpstr>
      <vt:lpstr> November 2011 --- Radical Change</vt:lpstr>
      <vt:lpstr>PowerPoint Presentation</vt:lpstr>
      <vt:lpstr>Criticism</vt:lpstr>
      <vt:lpstr>   Criteria for compliance  </vt:lpstr>
      <vt:lpstr>I did it and you made a mistake</vt:lpstr>
      <vt:lpstr>What it looks like at 3 months</vt:lpstr>
      <vt:lpstr>Increasing the Ante  one more time!!! Off to the Hospital credentialing.</vt:lpstr>
      <vt:lpstr>Credentialing Form</vt:lpstr>
      <vt:lpstr>PowerPoint Presentation</vt:lpstr>
      <vt:lpstr>Added stress but not better performance</vt:lpstr>
      <vt:lpstr>Final Act—Be CMS and Pay people</vt:lpstr>
      <vt:lpstr>Effect—better charting but different care?</vt:lpstr>
      <vt:lpstr>The TRAP</vt:lpstr>
      <vt:lpstr>Why does it matter?</vt:lpstr>
      <vt:lpstr>CAN WE TELL IF THIS MATTERS?</vt:lpstr>
      <vt:lpstr>HOW ABOUT CLOSER TO HOME? THE QUEST  Did our efforts work? </vt:lpstr>
      <vt:lpstr>Did anyone in the hospital keep track or know what we   were doing?  Was there a global corrdinating body that got everyone together?</vt:lpstr>
      <vt:lpstr>Ventilator Associated Pneumonia</vt:lpstr>
      <vt:lpstr>PowerPoint Presentation</vt:lpstr>
      <vt:lpstr>What else?</vt:lpstr>
      <vt:lpstr>Sometimes things just get worse</vt:lpstr>
      <vt:lpstr>Random numbers?</vt:lpstr>
      <vt:lpstr> Dr. Leape again-- </vt:lpstr>
      <vt:lpstr>Central line—No infections from OR for 18 months</vt:lpstr>
      <vt:lpstr>Conclusion from all this</vt:lpstr>
      <vt:lpstr>Finally Finally Finally</vt:lpstr>
      <vt:lpstr>Recommended Reading</vt:lpstr>
      <vt:lpstr>Pick an outcome then an agent of change</vt:lpstr>
      <vt:lpstr>PowerPoint Presentation</vt:lpstr>
      <vt:lpstr>PowerPoint Presentation</vt:lpstr>
      <vt:lpstr>Weekly report from IT 2015</vt:lpstr>
      <vt:lpstr>What it looks like at 3 weeks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 Jameson</dc:creator>
  <cp:lastModifiedBy>Leslie Jameson</cp:lastModifiedBy>
  <cp:revision>247</cp:revision>
  <cp:lastPrinted>2015-03-14T17:46:05Z</cp:lastPrinted>
  <dcterms:created xsi:type="dcterms:W3CDTF">2015-03-09T23:08:49Z</dcterms:created>
  <dcterms:modified xsi:type="dcterms:W3CDTF">2015-03-15T03:59:05Z</dcterms:modified>
</cp:coreProperties>
</file>